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EB Garamond"/>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BGaramond-regular.fntdata"/><Relationship Id="rId11" Type="http://schemas.openxmlformats.org/officeDocument/2006/relationships/slide" Target="slides/slide6.xml"/><Relationship Id="rId22" Type="http://schemas.openxmlformats.org/officeDocument/2006/relationships/font" Target="fonts/EBGaramond-italic.fntdata"/><Relationship Id="rId10" Type="http://schemas.openxmlformats.org/officeDocument/2006/relationships/slide" Target="slides/slide5.xml"/><Relationship Id="rId21" Type="http://schemas.openxmlformats.org/officeDocument/2006/relationships/font" Target="fonts/EBGaramond-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EBGaramon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jpg>
</file>

<file path=ppt/media/image12.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e301d4d408_3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e301d4d408_3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e301d4d408_3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e301d4d408_3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latin typeface="EB Garamond"/>
                <a:ea typeface="EB Garamond"/>
                <a:cs typeface="EB Garamond"/>
                <a:sym typeface="EB Garamond"/>
              </a:rPr>
              <a:t>Rebuilding The Region</a:t>
            </a:r>
            <a:endParaRPr b="1">
              <a:solidFill>
                <a:schemeClr val="dk1"/>
              </a:solidFill>
              <a:latin typeface="EB Garamond"/>
              <a:ea typeface="EB Garamond"/>
              <a:cs typeface="EB Garamond"/>
              <a:sym typeface="EB Garamond"/>
            </a:endParaRPr>
          </a:p>
          <a:p>
            <a:pPr indent="-298450" lvl="0" marL="457200" rtl="0" algn="l">
              <a:lnSpc>
                <a:spcPct val="115000"/>
              </a:lnSpc>
              <a:spcBef>
                <a:spcPts val="1200"/>
              </a:spcBef>
              <a:spcAft>
                <a:spcPts val="0"/>
              </a:spcAft>
              <a:buClr>
                <a:schemeClr val="dk1"/>
              </a:buClr>
              <a:buSzPts val="1100"/>
              <a:buFont typeface="EB Garamond"/>
              <a:buChar char="❖"/>
            </a:pPr>
            <a:r>
              <a:rPr lang="en">
                <a:solidFill>
                  <a:schemeClr val="dk1"/>
                </a:solidFill>
                <a:latin typeface="EB Garamond"/>
                <a:ea typeface="EB Garamond"/>
                <a:cs typeface="EB Garamond"/>
                <a:sym typeface="EB Garamond"/>
              </a:rPr>
              <a:t>The North American region past earthquakes have shown that life always comes back and that rebuilding cities is hard but not impossible, while an earthquake such as The 1964 Alaska Earthquake would take a long time to recover from Alaska has and it’s thriving.</a:t>
            </a:r>
            <a:endParaRPr>
              <a:solidFill>
                <a:schemeClr val="dk1"/>
              </a:solidFill>
              <a:latin typeface="EB Garamond"/>
              <a:ea typeface="EB Garamond"/>
              <a:cs typeface="EB Garamond"/>
              <a:sym typeface="EB Garamond"/>
            </a:endParaRPr>
          </a:p>
          <a:p>
            <a:pPr indent="0" lvl="0" marL="457200" rtl="0" algn="l">
              <a:lnSpc>
                <a:spcPct val="115000"/>
              </a:lnSpc>
              <a:spcBef>
                <a:spcPts val="1200"/>
              </a:spcBef>
              <a:spcAft>
                <a:spcPts val="0"/>
              </a:spcAft>
              <a:buClr>
                <a:schemeClr val="dk1"/>
              </a:buClr>
              <a:buSzPts val="1100"/>
              <a:buFont typeface="Arial"/>
              <a:buNone/>
            </a:pPr>
            <a:r>
              <a:rPr b="1" lang="en">
                <a:solidFill>
                  <a:schemeClr val="dk1"/>
                </a:solidFill>
                <a:latin typeface="EB Garamond"/>
                <a:ea typeface="EB Garamond"/>
                <a:cs typeface="EB Garamond"/>
                <a:sym typeface="EB Garamond"/>
              </a:rPr>
              <a:t>Are all regions affected equally?</a:t>
            </a:r>
            <a:endParaRPr b="1">
              <a:solidFill>
                <a:schemeClr val="dk1"/>
              </a:solidFill>
              <a:latin typeface="EB Garamond"/>
              <a:ea typeface="EB Garamond"/>
              <a:cs typeface="EB Garamond"/>
              <a:sym typeface="EB Garamond"/>
            </a:endParaRPr>
          </a:p>
          <a:p>
            <a:pPr indent="-298450" lvl="0" marL="457200" rtl="0" algn="l">
              <a:lnSpc>
                <a:spcPct val="115000"/>
              </a:lnSpc>
              <a:spcBef>
                <a:spcPts val="1200"/>
              </a:spcBef>
              <a:spcAft>
                <a:spcPts val="0"/>
              </a:spcAft>
              <a:buClr>
                <a:schemeClr val="dk1"/>
              </a:buClr>
              <a:buSzPts val="1100"/>
              <a:buFont typeface="EB Garamond"/>
              <a:buChar char="❖"/>
            </a:pPr>
            <a:r>
              <a:rPr lang="en">
                <a:solidFill>
                  <a:schemeClr val="dk1"/>
                </a:solidFill>
                <a:latin typeface="EB Garamond"/>
                <a:ea typeface="EB Garamond"/>
                <a:cs typeface="EB Garamond"/>
                <a:sym typeface="EB Garamond"/>
              </a:rPr>
              <a:t>Places along the North American fault line, like California, Hawaii, and western Canada and Mexico, are affected by high-magnitude earthquakes</a:t>
            </a:r>
            <a:endParaRPr>
              <a:solidFill>
                <a:schemeClr val="dk1"/>
              </a:solidFill>
              <a:latin typeface="EB Garamond"/>
              <a:ea typeface="EB Garamond"/>
              <a:cs typeface="EB Garamond"/>
              <a:sym typeface="EB Garamond"/>
            </a:endParaRPr>
          </a:p>
          <a:p>
            <a:pPr indent="-298450" lvl="0" marL="457200" rtl="0" algn="l">
              <a:lnSpc>
                <a:spcPct val="115000"/>
              </a:lnSpc>
              <a:spcBef>
                <a:spcPts val="0"/>
              </a:spcBef>
              <a:spcAft>
                <a:spcPts val="0"/>
              </a:spcAft>
              <a:buClr>
                <a:schemeClr val="dk1"/>
              </a:buClr>
              <a:buSzPts val="1100"/>
              <a:buFont typeface="EB Garamond"/>
              <a:buChar char="❖"/>
            </a:pPr>
            <a:r>
              <a:rPr lang="en">
                <a:solidFill>
                  <a:schemeClr val="dk1"/>
                </a:solidFill>
                <a:latin typeface="EB Garamond"/>
                <a:ea typeface="EB Garamond"/>
                <a:cs typeface="EB Garamond"/>
                <a:sym typeface="EB Garamond"/>
              </a:rPr>
              <a:t>Eastern places like New York, Quebec, and western Mexico remain mainly unaffected; this implies that not all communities are affected equally</a:t>
            </a:r>
            <a:endParaRPr>
              <a:latin typeface="EB Garamond"/>
              <a:ea typeface="EB Garamond"/>
              <a:cs typeface="EB Garamond"/>
              <a:sym typeface="EB Garamon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e301d4d408_3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e301d4d408_3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301d4d408_3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e301d4d408_3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e301d4d408_3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e301d4d408_3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e301d4d408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e301d4d408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e301d4d408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e301d4d408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e301d4d408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e301d4d408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571500" rtl="0" algn="l">
              <a:lnSpc>
                <a:spcPct val="115000"/>
              </a:lnSpc>
              <a:spcBef>
                <a:spcPts val="0"/>
              </a:spcBef>
              <a:spcAft>
                <a:spcPts val="0"/>
              </a:spcAft>
              <a:buClr>
                <a:schemeClr val="dk1"/>
              </a:buClr>
              <a:buSzPts val="1100"/>
              <a:buFont typeface="EB Garamond"/>
              <a:buChar char="➢"/>
            </a:pPr>
            <a:r>
              <a:rPr lang="en">
                <a:solidFill>
                  <a:schemeClr val="dk1"/>
                </a:solidFill>
                <a:latin typeface="EB Garamond"/>
                <a:ea typeface="EB Garamond"/>
                <a:cs typeface="EB Garamond"/>
                <a:sym typeface="EB Garamond"/>
              </a:rPr>
              <a:t>The 1994 Northridge earthquake was due to a “slip” on a thrust fault that reaches down to the South-Southwest Northern San Fernando Valley.</a:t>
            </a:r>
            <a:endParaRPr>
              <a:solidFill>
                <a:schemeClr val="dk1"/>
              </a:solidFill>
              <a:latin typeface="EB Garamond"/>
              <a:ea typeface="EB Garamond"/>
              <a:cs typeface="EB Garamond"/>
              <a:sym typeface="EB Garamond"/>
            </a:endParaRPr>
          </a:p>
          <a:p>
            <a:pPr indent="-298450" lvl="1" marL="571500" rtl="0" algn="l">
              <a:lnSpc>
                <a:spcPct val="115000"/>
              </a:lnSpc>
              <a:spcBef>
                <a:spcPts val="0"/>
              </a:spcBef>
              <a:spcAft>
                <a:spcPts val="0"/>
              </a:spcAft>
              <a:buClr>
                <a:schemeClr val="dk1"/>
              </a:buClr>
              <a:buSzPts val="1100"/>
              <a:buFont typeface="EB Garamond"/>
              <a:buChar char="➢"/>
            </a:pPr>
            <a:r>
              <a:rPr lang="en">
                <a:solidFill>
                  <a:schemeClr val="dk1"/>
                </a:solidFill>
                <a:latin typeface="EB Garamond"/>
                <a:ea typeface="EB Garamond"/>
                <a:cs typeface="EB Garamond"/>
                <a:sym typeface="EB Garamond"/>
              </a:rPr>
              <a:t>The Loma Prieta earthquake of 1989 was a result of the movement in the San Andreas Fault. When the Pacific plates moved away from each other northwestward slipping up to 2 meters apart.</a:t>
            </a:r>
            <a:endParaRPr>
              <a:solidFill>
                <a:schemeClr val="dk1"/>
              </a:solidFill>
              <a:latin typeface="EB Garamond"/>
              <a:ea typeface="EB Garamond"/>
              <a:cs typeface="EB Garamond"/>
              <a:sym typeface="EB Garamond"/>
            </a:endParaRPr>
          </a:p>
          <a:p>
            <a:pPr indent="-298450" lvl="1" marL="571500" rtl="0" algn="l">
              <a:lnSpc>
                <a:spcPct val="115000"/>
              </a:lnSpc>
              <a:spcBef>
                <a:spcPts val="0"/>
              </a:spcBef>
              <a:spcAft>
                <a:spcPts val="0"/>
              </a:spcAft>
              <a:buClr>
                <a:schemeClr val="dk1"/>
              </a:buClr>
              <a:buSzPts val="1100"/>
              <a:buFont typeface="EB Garamond"/>
              <a:buChar char="➢"/>
            </a:pPr>
            <a:r>
              <a:rPr lang="en">
                <a:solidFill>
                  <a:schemeClr val="dk1"/>
                </a:solidFill>
                <a:latin typeface="EB Garamond"/>
                <a:ea typeface="EB Garamond"/>
                <a:cs typeface="EB Garamond"/>
                <a:sym typeface="EB Garamond"/>
              </a:rPr>
              <a:t>The 1964 Alaska Earthquake was  caused by  convergent movement  of  the Pacific and North America plates, the earthquake was a direct result of an oceanic plate sinking under a continental plate.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301d4d408_3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e301d4d408_3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e301d4d408_3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e301d4d408_3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e301d4d408_3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e301d4d408_3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e301d4d408_3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e301d4d408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e301d4d408_3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e301d4d408_3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len = 101 different points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conservation.ca.gov/cgs/earthquakes/northridge" TargetMode="External"/><Relationship Id="rId4" Type="http://schemas.openxmlformats.org/officeDocument/2006/relationships/hyperlink" Target="https://www.history.com/topics/natural-disasters-and-environment/1994-northridge-earthquake#:~:text=The%20quake%20was%20caused%20by%20the%20sudden%20rupture,in%2057%20deaths%20Northridge%20Earthquake%3A%20January%2017%2C%201994" TargetMode="External"/><Relationship Id="rId5" Type="http://schemas.openxmlformats.org/officeDocument/2006/relationships/hyperlink" Target="https://www.britannica.com/event/San-Francisco-earthquake-of-1989" TargetMode="External"/><Relationship Id="rId6" Type="http://schemas.openxmlformats.org/officeDocument/2006/relationships/hyperlink" Target="https://www.conservation.ca.gov/cgs/earthquakes/loma-prieta" TargetMode="External"/><Relationship Id="rId7" Type="http://schemas.openxmlformats.org/officeDocument/2006/relationships/hyperlink" Target="https://pubs.usgs.gov/pp/0542e/" TargetMode="External"/><Relationship Id="rId8" Type="http://schemas.openxmlformats.org/officeDocument/2006/relationships/hyperlink" Target="https://askinglot.com/what-type-of-fault-caused-the-1964-alaska-earthquake#:~:text=What%20type%20of%20fault%20caused%20the%201964%20Alaska,a%20compressional%20force.%20Click%20to%20see%20full%20answe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2.png"/><Relationship Id="rId5" Type="http://schemas.openxmlformats.org/officeDocument/2006/relationships/image" Target="../media/image10.jpg"/><Relationship Id="rId6"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581841" y="1434550"/>
            <a:ext cx="7980300" cy="999600"/>
          </a:xfrm>
          <a:prstGeom prst="rect">
            <a:avLst/>
          </a:prstGeom>
          <a:solidFill>
            <a:srgbClr val="FBFBFB">
              <a:alpha val="45250"/>
            </a:srgbClr>
          </a:solidFill>
        </p:spPr>
        <p:txBody>
          <a:bodyPr anchorCtr="0" anchor="b" bIns="91425" lIns="91425" spcFirstLastPara="1" rIns="91425" wrap="square" tIns="91425">
            <a:noAutofit/>
          </a:bodyPr>
          <a:lstStyle/>
          <a:p>
            <a:pPr indent="0" lvl="0" marL="0" rtl="0" algn="ctr">
              <a:spcBef>
                <a:spcPts val="0"/>
              </a:spcBef>
              <a:spcAft>
                <a:spcPts val="0"/>
              </a:spcAft>
              <a:buNone/>
            </a:pPr>
            <a:r>
              <a:rPr b="1" lang="en" sz="5000">
                <a:latin typeface="EB Garamond"/>
                <a:ea typeface="EB Garamond"/>
                <a:cs typeface="EB Garamond"/>
                <a:sym typeface="EB Garamond"/>
              </a:rPr>
              <a:t>1960-2000</a:t>
            </a:r>
            <a:r>
              <a:rPr b="1" lang="en" sz="5000">
                <a:latin typeface="EB Garamond"/>
                <a:ea typeface="EB Garamond"/>
                <a:cs typeface="EB Garamond"/>
                <a:sym typeface="EB Garamond"/>
              </a:rPr>
              <a:t> NA </a:t>
            </a:r>
            <a:r>
              <a:rPr b="1" lang="en" sz="5000">
                <a:latin typeface="EB Garamond"/>
                <a:ea typeface="EB Garamond"/>
                <a:cs typeface="EB Garamond"/>
                <a:sym typeface="EB Garamond"/>
              </a:rPr>
              <a:t>Earthquakes </a:t>
            </a:r>
            <a:endParaRPr b="1" sz="5000">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54"/>
                                        </p:tgtEl>
                                        <p:attrNameLst>
                                          <p:attrName>style.visibility</p:attrName>
                                        </p:attrNameLst>
                                      </p:cBhvr>
                                      <p:to>
                                        <p:strVal val="visible"/>
                                      </p:to>
                                    </p:set>
                                    <p:anim calcmode="lin" valueType="num">
                                      <p:cBhvr additive="base">
                                        <p:cTn dur="1000"/>
                                        <p:tgtEl>
                                          <p:spTgt spid="54"/>
                                        </p:tgtEl>
                                        <p:attrNameLst>
                                          <p:attrName>ppt_y</p:attrName>
                                        </p:attrNameLst>
                                      </p:cBhvr>
                                      <p:tavLst>
                                        <p:tav fmla="" tm="0">
                                          <p:val>
                                            <p:strVal val="#ppt_y+1"/>
                                          </p:val>
                                        </p:tav>
                                        <p:tav fmla="" tm="100000">
                                          <p:val>
                                            <p:strVal val="#ppt_y"/>
                                          </p:val>
                                        </p:tav>
                                      </p:tavLst>
                                    </p:anim>
                                  </p:childTnLst>
                                </p:cTn>
                              </p:par>
                              <p:par>
                                <p:cTn fill="hold" nodeType="withEffect" presetClass="emph" presetID="8" presetSubtype="0">
                                  <p:stCondLst>
                                    <p:cond delay="0"/>
                                  </p:stCondLst>
                                  <p:childTnLst>
                                    <p:animRot by="-21600000">
                                      <p:cBhvr>
                                        <p:cTn dur="1000" fill="hold"/>
                                        <p:tgtEl>
                                          <p:spTgt spid="54"/>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EB Garamond"/>
                <a:ea typeface="EB Garamond"/>
                <a:cs typeface="EB Garamond"/>
                <a:sym typeface="EB Garamond"/>
              </a:rPr>
              <a:t>Code Challenges &amp; Solutions</a:t>
            </a:r>
            <a:endParaRPr/>
          </a:p>
        </p:txBody>
      </p:sp>
      <p:sp>
        <p:nvSpPr>
          <p:cNvPr id="125" name="Google Shape;125;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Challenge: When importing the files they couldn’t be found</a:t>
            </a:r>
            <a:endParaRPr>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Solution: we traced back to  where it was on the drive and refreshed our notebooks</a:t>
            </a:r>
            <a:endParaRPr sz="1800">
              <a:solidFill>
                <a:schemeClr val="dk1"/>
              </a:solidFill>
              <a:latin typeface="EB Garamond"/>
              <a:ea typeface="EB Garamond"/>
              <a:cs typeface="EB Garamond"/>
              <a:sym typeface="EB Garamond"/>
            </a:endParaRPr>
          </a:p>
          <a:p>
            <a:pPr indent="0" lvl="0" marL="914400" rtl="0" algn="l">
              <a:spcBef>
                <a:spcPts val="1200"/>
              </a:spcBef>
              <a:spcAft>
                <a:spcPts val="0"/>
              </a:spcAft>
              <a:buNone/>
            </a:pPr>
            <a:r>
              <a:t/>
            </a:r>
            <a:endParaRPr sz="1800">
              <a:solidFill>
                <a:schemeClr val="dk1"/>
              </a:solidFill>
              <a:latin typeface="EB Garamond"/>
              <a:ea typeface="EB Garamond"/>
              <a:cs typeface="EB Garamond"/>
              <a:sym typeface="EB Garamond"/>
            </a:endParaRPr>
          </a:p>
          <a:p>
            <a:pPr indent="-342900" lvl="0" marL="457200" rtl="0" algn="l">
              <a:spcBef>
                <a:spcPts val="120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Challenge: The for loop wouldn’t run</a:t>
            </a:r>
            <a:endParaRPr>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Solution: Turn strings into floats</a:t>
            </a:r>
            <a:endParaRPr sz="1800">
              <a:solidFill>
                <a:schemeClr val="dk1"/>
              </a:solidFill>
              <a:latin typeface="EB Garamond"/>
              <a:ea typeface="EB Garamond"/>
              <a:cs typeface="EB Garamond"/>
              <a:sym typeface="EB Garamond"/>
            </a:endParaRPr>
          </a:p>
          <a:p>
            <a:pPr indent="0" lvl="0" marL="914400" rtl="0" algn="l">
              <a:spcBef>
                <a:spcPts val="1200"/>
              </a:spcBef>
              <a:spcAft>
                <a:spcPts val="0"/>
              </a:spcAft>
              <a:buNone/>
            </a:pPr>
            <a:r>
              <a:t/>
            </a:r>
            <a:endParaRPr sz="1800">
              <a:solidFill>
                <a:schemeClr val="dk1"/>
              </a:solidFill>
              <a:latin typeface="EB Garamond"/>
              <a:ea typeface="EB Garamond"/>
              <a:cs typeface="EB Garamond"/>
              <a:sym typeface="EB Garamond"/>
            </a:endParaRPr>
          </a:p>
          <a:p>
            <a:pPr indent="-342900" lvl="0" marL="457200" rtl="0" algn="l">
              <a:spcBef>
                <a:spcPts val="120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Challenge: uploading the graph picture</a:t>
            </a:r>
            <a:endParaRPr>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Solution: Copy the right path</a:t>
            </a:r>
            <a:endParaRPr sz="1800">
              <a:solidFill>
                <a:schemeClr val="dk1"/>
              </a:solidFill>
              <a:latin typeface="EB Garamond"/>
              <a:ea typeface="EB Garamond"/>
              <a:cs typeface="EB Garamond"/>
              <a:sym typeface="EB Garamond"/>
            </a:endParaRPr>
          </a:p>
        </p:txBody>
      </p:sp>
      <p:pic>
        <p:nvPicPr>
          <p:cNvPr id="126" name="Google Shape;126;p22"/>
          <p:cNvPicPr preferRelativeResize="0"/>
          <p:nvPr/>
        </p:nvPicPr>
        <p:blipFill rotWithShape="1">
          <a:blip r:embed="rId3">
            <a:alphaModFix/>
          </a:blip>
          <a:srcRect b="13427" l="13358" r="13160" t="58081"/>
          <a:stretch/>
        </p:blipFill>
        <p:spPr>
          <a:xfrm>
            <a:off x="5675950" y="2599488"/>
            <a:ext cx="2832950" cy="522375"/>
          </a:xfrm>
          <a:prstGeom prst="rect">
            <a:avLst/>
          </a:prstGeom>
          <a:noFill/>
          <a:ln cap="flat" cmpd="sng" w="9525">
            <a:solidFill>
              <a:schemeClr val="dk1"/>
            </a:solidFill>
            <a:prstDash val="solid"/>
            <a:round/>
            <a:headEnd len="sm" w="sm" type="none"/>
            <a:tailEnd len="sm" w="sm" type="none"/>
          </a:ln>
        </p:spPr>
      </p:pic>
      <p:sp>
        <p:nvSpPr>
          <p:cNvPr id="127" name="Google Shape;127;p22"/>
          <p:cNvSpPr txBox="1"/>
          <p:nvPr/>
        </p:nvSpPr>
        <p:spPr>
          <a:xfrm>
            <a:off x="4530700" y="2475375"/>
            <a:ext cx="974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t>→</a:t>
            </a:r>
            <a:endParaRPr sz="3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124"/>
                                        </p:tgtEl>
                                        <p:attrNameLst>
                                          <p:attrName>style.visibility</p:attrName>
                                        </p:attrNameLst>
                                      </p:cBhvr>
                                      <p:to>
                                        <p:strVal val="visible"/>
                                      </p:to>
                                    </p:set>
                                    <p:anim calcmode="lin" valueType="num">
                                      <p:cBhvr additive="base">
                                        <p:cTn dur="1000"/>
                                        <p:tgtEl>
                                          <p:spTgt spid="124"/>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125">
                                            <p:txEl>
                                              <p:pRg end="0" st="0"/>
                                            </p:txEl>
                                          </p:spTgt>
                                        </p:tgtEl>
                                        <p:attrNameLst>
                                          <p:attrName>style.visibility</p:attrName>
                                        </p:attrNameLst>
                                      </p:cBhvr>
                                      <p:to>
                                        <p:strVal val="visible"/>
                                      </p:to>
                                    </p:set>
                                    <p:anim calcmode="lin" valueType="num">
                                      <p:cBhvr additive="base">
                                        <p:cTn dur="1000"/>
                                        <p:tgtEl>
                                          <p:spTgt spid="125">
                                            <p:txEl>
                                              <p:pRg end="0" st="0"/>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8">
                                  <p:stCondLst>
                                    <p:cond delay="0"/>
                                  </p:stCondLst>
                                  <p:childTnLst>
                                    <p:set>
                                      <p:cBhvr>
                                        <p:cTn dur="1" fill="hold">
                                          <p:stCondLst>
                                            <p:cond delay="0"/>
                                          </p:stCondLst>
                                        </p:cTn>
                                        <p:tgtEl>
                                          <p:spTgt spid="125">
                                            <p:txEl>
                                              <p:pRg end="1" st="1"/>
                                            </p:txEl>
                                          </p:spTgt>
                                        </p:tgtEl>
                                        <p:attrNameLst>
                                          <p:attrName>style.visibility</p:attrName>
                                        </p:attrNameLst>
                                      </p:cBhvr>
                                      <p:to>
                                        <p:strVal val="visible"/>
                                      </p:to>
                                    </p:set>
                                    <p:anim calcmode="lin" valueType="num">
                                      <p:cBhvr additive="base">
                                        <p:cTn dur="1000"/>
                                        <p:tgtEl>
                                          <p:spTgt spid="125">
                                            <p:txEl>
                                              <p:pRg end="1" st="1"/>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3000"/>
                            </p:stCondLst>
                            <p:childTnLst>
                              <p:par>
                                <p:cTn fill="hold" nodeType="afterEffect" presetClass="entr" presetID="2" presetSubtype="8">
                                  <p:stCondLst>
                                    <p:cond delay="0"/>
                                  </p:stCondLst>
                                  <p:childTnLst>
                                    <p:set>
                                      <p:cBhvr>
                                        <p:cTn dur="1" fill="hold">
                                          <p:stCondLst>
                                            <p:cond delay="0"/>
                                          </p:stCondLst>
                                        </p:cTn>
                                        <p:tgtEl>
                                          <p:spTgt spid="125">
                                            <p:txEl>
                                              <p:pRg end="2" st="2"/>
                                            </p:txEl>
                                          </p:spTgt>
                                        </p:tgtEl>
                                        <p:attrNameLst>
                                          <p:attrName>style.visibility</p:attrName>
                                        </p:attrNameLst>
                                      </p:cBhvr>
                                      <p:to>
                                        <p:strVal val="visible"/>
                                      </p:to>
                                    </p:set>
                                    <p:anim calcmode="lin" valueType="num">
                                      <p:cBhvr additive="base">
                                        <p:cTn dur="1000"/>
                                        <p:tgtEl>
                                          <p:spTgt spid="125">
                                            <p:txEl>
                                              <p:pRg end="2" st="2"/>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4000"/>
                            </p:stCondLst>
                            <p:childTnLst>
                              <p:par>
                                <p:cTn fill="hold" nodeType="afterEffect" presetClass="entr" presetID="2" presetSubtype="8">
                                  <p:stCondLst>
                                    <p:cond delay="0"/>
                                  </p:stCondLst>
                                  <p:childTnLst>
                                    <p:set>
                                      <p:cBhvr>
                                        <p:cTn dur="1" fill="hold">
                                          <p:stCondLst>
                                            <p:cond delay="0"/>
                                          </p:stCondLst>
                                        </p:cTn>
                                        <p:tgtEl>
                                          <p:spTgt spid="125">
                                            <p:txEl>
                                              <p:pRg end="3" st="3"/>
                                            </p:txEl>
                                          </p:spTgt>
                                        </p:tgtEl>
                                        <p:attrNameLst>
                                          <p:attrName>style.visibility</p:attrName>
                                        </p:attrNameLst>
                                      </p:cBhvr>
                                      <p:to>
                                        <p:strVal val="visible"/>
                                      </p:to>
                                    </p:set>
                                    <p:anim calcmode="lin" valueType="num">
                                      <p:cBhvr additive="base">
                                        <p:cTn dur="1000"/>
                                        <p:tgtEl>
                                          <p:spTgt spid="125">
                                            <p:txEl>
                                              <p:pRg end="3" st="3"/>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5000"/>
                            </p:stCondLst>
                            <p:childTnLst>
                              <p:par>
                                <p:cTn fill="hold" nodeType="afterEffect" presetClass="entr" presetID="2" presetSubtype="8">
                                  <p:stCondLst>
                                    <p:cond delay="0"/>
                                  </p:stCondLst>
                                  <p:childTnLst>
                                    <p:set>
                                      <p:cBhvr>
                                        <p:cTn dur="1" fill="hold">
                                          <p:stCondLst>
                                            <p:cond delay="0"/>
                                          </p:stCondLst>
                                        </p:cTn>
                                        <p:tgtEl>
                                          <p:spTgt spid="125">
                                            <p:txEl>
                                              <p:pRg end="4" st="4"/>
                                            </p:txEl>
                                          </p:spTgt>
                                        </p:tgtEl>
                                        <p:attrNameLst>
                                          <p:attrName>style.visibility</p:attrName>
                                        </p:attrNameLst>
                                      </p:cBhvr>
                                      <p:to>
                                        <p:strVal val="visible"/>
                                      </p:to>
                                    </p:set>
                                    <p:anim calcmode="lin" valueType="num">
                                      <p:cBhvr additive="base">
                                        <p:cTn dur="1000"/>
                                        <p:tgtEl>
                                          <p:spTgt spid="125">
                                            <p:txEl>
                                              <p:pRg end="4" st="4"/>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6000"/>
                            </p:stCondLst>
                            <p:childTnLst>
                              <p:par>
                                <p:cTn fill="hold" nodeType="afterEffect" presetClass="entr" presetID="2" presetSubtype="8">
                                  <p:stCondLst>
                                    <p:cond delay="0"/>
                                  </p:stCondLst>
                                  <p:childTnLst>
                                    <p:set>
                                      <p:cBhvr>
                                        <p:cTn dur="1" fill="hold">
                                          <p:stCondLst>
                                            <p:cond delay="0"/>
                                          </p:stCondLst>
                                        </p:cTn>
                                        <p:tgtEl>
                                          <p:spTgt spid="125">
                                            <p:txEl>
                                              <p:pRg end="5" st="5"/>
                                            </p:txEl>
                                          </p:spTgt>
                                        </p:tgtEl>
                                        <p:attrNameLst>
                                          <p:attrName>style.visibility</p:attrName>
                                        </p:attrNameLst>
                                      </p:cBhvr>
                                      <p:to>
                                        <p:strVal val="visible"/>
                                      </p:to>
                                    </p:set>
                                    <p:anim calcmode="lin" valueType="num">
                                      <p:cBhvr additive="base">
                                        <p:cTn dur="1000"/>
                                        <p:tgtEl>
                                          <p:spTgt spid="125">
                                            <p:txEl>
                                              <p:pRg end="5" st="5"/>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7000"/>
                            </p:stCondLst>
                            <p:childTnLst>
                              <p:par>
                                <p:cTn fill="hold" nodeType="afterEffect" presetClass="entr" presetID="2" presetSubtype="8">
                                  <p:stCondLst>
                                    <p:cond delay="0"/>
                                  </p:stCondLst>
                                  <p:childTnLst>
                                    <p:set>
                                      <p:cBhvr>
                                        <p:cTn dur="1" fill="hold">
                                          <p:stCondLst>
                                            <p:cond delay="0"/>
                                          </p:stCondLst>
                                        </p:cTn>
                                        <p:tgtEl>
                                          <p:spTgt spid="125">
                                            <p:txEl>
                                              <p:pRg end="6" st="6"/>
                                            </p:txEl>
                                          </p:spTgt>
                                        </p:tgtEl>
                                        <p:attrNameLst>
                                          <p:attrName>style.visibility</p:attrName>
                                        </p:attrNameLst>
                                      </p:cBhvr>
                                      <p:to>
                                        <p:strVal val="visible"/>
                                      </p:to>
                                    </p:set>
                                    <p:anim calcmode="lin" valueType="num">
                                      <p:cBhvr additive="base">
                                        <p:cTn dur="1000"/>
                                        <p:tgtEl>
                                          <p:spTgt spid="125">
                                            <p:txEl>
                                              <p:pRg end="6" st="6"/>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8000"/>
                            </p:stCondLst>
                            <p:childTnLst>
                              <p:par>
                                <p:cTn fill="hold" nodeType="afterEffect" presetClass="entr" presetID="2" presetSubtype="8">
                                  <p:stCondLst>
                                    <p:cond delay="0"/>
                                  </p:stCondLst>
                                  <p:childTnLst>
                                    <p:set>
                                      <p:cBhvr>
                                        <p:cTn dur="1" fill="hold">
                                          <p:stCondLst>
                                            <p:cond delay="0"/>
                                          </p:stCondLst>
                                        </p:cTn>
                                        <p:tgtEl>
                                          <p:spTgt spid="125">
                                            <p:txEl>
                                              <p:pRg end="7" st="7"/>
                                            </p:txEl>
                                          </p:spTgt>
                                        </p:tgtEl>
                                        <p:attrNameLst>
                                          <p:attrName>style.visibility</p:attrName>
                                        </p:attrNameLst>
                                      </p:cBhvr>
                                      <p:to>
                                        <p:strVal val="visible"/>
                                      </p:to>
                                    </p:set>
                                    <p:anim calcmode="lin" valueType="num">
                                      <p:cBhvr additive="base">
                                        <p:cTn dur="1000"/>
                                        <p:tgtEl>
                                          <p:spTgt spid="125">
                                            <p:txEl>
                                              <p:pRg end="7" st="7"/>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9000"/>
                            </p:stCondLst>
                            <p:childTnLst>
                              <p:par>
                                <p:cTn fill="hold" nodeType="afterEffect" presetClass="entr" presetID="2" presetSubtype="8">
                                  <p:stCondLst>
                                    <p:cond delay="0"/>
                                  </p:stCondLst>
                                  <p:childTnLst>
                                    <p:set>
                                      <p:cBhvr>
                                        <p:cTn dur="1" fill="hold">
                                          <p:stCondLst>
                                            <p:cond delay="0"/>
                                          </p:stCondLst>
                                        </p:cTn>
                                        <p:tgtEl>
                                          <p:spTgt spid="127"/>
                                        </p:tgtEl>
                                        <p:attrNameLst>
                                          <p:attrName>style.visibility</p:attrName>
                                        </p:attrNameLst>
                                      </p:cBhvr>
                                      <p:to>
                                        <p:strVal val="visible"/>
                                      </p:to>
                                    </p:set>
                                    <p:anim calcmode="lin" valueType="num">
                                      <p:cBhvr additive="base">
                                        <p:cTn dur="1000"/>
                                        <p:tgtEl>
                                          <p:spTgt spid="127"/>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EB Garamond"/>
                <a:ea typeface="EB Garamond"/>
                <a:cs typeface="EB Garamond"/>
                <a:sym typeface="EB Garamond"/>
              </a:rPr>
              <a:t>Earthquake Topics</a:t>
            </a:r>
            <a:endParaRPr/>
          </a:p>
        </p:txBody>
      </p:sp>
      <p:sp>
        <p:nvSpPr>
          <p:cNvPr id="133" name="Google Shape;133;p23"/>
          <p:cNvSpPr txBox="1"/>
          <p:nvPr>
            <p:ph idx="1" type="body"/>
          </p:nvPr>
        </p:nvSpPr>
        <p:spPr>
          <a:xfrm>
            <a:off x="311700" y="1152475"/>
            <a:ext cx="4872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Rebuilding the region</a:t>
            </a:r>
            <a:endParaRPr>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Rebuilding is difficult, but not impossible </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1964 Alaska Earthquake took a long time to recover </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Are regions affected equally?</a:t>
            </a:r>
            <a:endParaRPr>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California, Hawaii, Western Canada, Mexico are affected by high magnitude earthquakes </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New York, Quebec, and western Mexico are mainly unaffected</a:t>
            </a:r>
            <a:endParaRPr sz="1800">
              <a:solidFill>
                <a:schemeClr val="dk1"/>
              </a:solidFill>
              <a:latin typeface="EB Garamond"/>
              <a:ea typeface="EB Garamond"/>
              <a:cs typeface="EB Garamond"/>
              <a:sym typeface="EB Garamond"/>
            </a:endParaRPr>
          </a:p>
        </p:txBody>
      </p:sp>
      <p:pic>
        <p:nvPicPr>
          <p:cNvPr id="134" name="Google Shape;134;p23"/>
          <p:cNvPicPr preferRelativeResize="0"/>
          <p:nvPr/>
        </p:nvPicPr>
        <p:blipFill>
          <a:blip r:embed="rId3">
            <a:alphaModFix/>
          </a:blip>
          <a:stretch>
            <a:fillRect/>
          </a:stretch>
        </p:blipFill>
        <p:spPr>
          <a:xfrm>
            <a:off x="5588568" y="1821100"/>
            <a:ext cx="3243726" cy="15013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132"/>
                                        </p:tgtEl>
                                        <p:attrNameLst>
                                          <p:attrName>style.visibility</p:attrName>
                                        </p:attrNameLst>
                                      </p:cBhvr>
                                      <p:to>
                                        <p:strVal val="visible"/>
                                      </p:to>
                                    </p:set>
                                    <p:anim calcmode="lin" valueType="num">
                                      <p:cBhvr additive="base">
                                        <p:cTn dur="1000"/>
                                        <p:tgtEl>
                                          <p:spTgt spid="13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133">
                                            <p:txEl>
                                              <p:pRg end="0" st="0"/>
                                            </p:txEl>
                                          </p:spTgt>
                                        </p:tgtEl>
                                        <p:attrNameLst>
                                          <p:attrName>style.visibility</p:attrName>
                                        </p:attrNameLst>
                                      </p:cBhvr>
                                      <p:to>
                                        <p:strVal val="visible"/>
                                      </p:to>
                                    </p:set>
                                    <p:anim calcmode="lin" valueType="num">
                                      <p:cBhvr additive="base">
                                        <p:cTn dur="1000"/>
                                        <p:tgtEl>
                                          <p:spTgt spid="133">
                                            <p:txEl>
                                              <p:pRg end="0" st="0"/>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133">
                                            <p:txEl>
                                              <p:pRg end="1" st="1"/>
                                            </p:txEl>
                                          </p:spTgt>
                                        </p:tgtEl>
                                        <p:attrNameLst>
                                          <p:attrName>style.visibility</p:attrName>
                                        </p:attrNameLst>
                                      </p:cBhvr>
                                      <p:to>
                                        <p:strVal val="visible"/>
                                      </p:to>
                                    </p:set>
                                    <p:anim calcmode="lin" valueType="num">
                                      <p:cBhvr additive="base">
                                        <p:cTn dur="1000"/>
                                        <p:tgtEl>
                                          <p:spTgt spid="133">
                                            <p:txEl>
                                              <p:pRg end="1" st="1"/>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3000"/>
                            </p:stCondLst>
                            <p:childTnLst>
                              <p:par>
                                <p:cTn fill="hold" nodeType="afterEffect" presetClass="entr" presetID="2" presetSubtype="1">
                                  <p:stCondLst>
                                    <p:cond delay="0"/>
                                  </p:stCondLst>
                                  <p:childTnLst>
                                    <p:set>
                                      <p:cBhvr>
                                        <p:cTn dur="1" fill="hold">
                                          <p:stCondLst>
                                            <p:cond delay="0"/>
                                          </p:stCondLst>
                                        </p:cTn>
                                        <p:tgtEl>
                                          <p:spTgt spid="133">
                                            <p:txEl>
                                              <p:pRg end="2" st="2"/>
                                            </p:txEl>
                                          </p:spTgt>
                                        </p:tgtEl>
                                        <p:attrNameLst>
                                          <p:attrName>style.visibility</p:attrName>
                                        </p:attrNameLst>
                                      </p:cBhvr>
                                      <p:to>
                                        <p:strVal val="visible"/>
                                      </p:to>
                                    </p:set>
                                    <p:anim calcmode="lin" valueType="num">
                                      <p:cBhvr additive="base">
                                        <p:cTn dur="1000"/>
                                        <p:tgtEl>
                                          <p:spTgt spid="133">
                                            <p:txEl>
                                              <p:pRg end="2" st="2"/>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4000"/>
                            </p:stCondLst>
                            <p:childTnLst>
                              <p:par>
                                <p:cTn fill="hold" nodeType="afterEffect" presetClass="entr" presetID="2" presetSubtype="1">
                                  <p:stCondLst>
                                    <p:cond delay="0"/>
                                  </p:stCondLst>
                                  <p:childTnLst>
                                    <p:set>
                                      <p:cBhvr>
                                        <p:cTn dur="1" fill="hold">
                                          <p:stCondLst>
                                            <p:cond delay="0"/>
                                          </p:stCondLst>
                                        </p:cTn>
                                        <p:tgtEl>
                                          <p:spTgt spid="133">
                                            <p:txEl>
                                              <p:pRg end="3" st="3"/>
                                            </p:txEl>
                                          </p:spTgt>
                                        </p:tgtEl>
                                        <p:attrNameLst>
                                          <p:attrName>style.visibility</p:attrName>
                                        </p:attrNameLst>
                                      </p:cBhvr>
                                      <p:to>
                                        <p:strVal val="visible"/>
                                      </p:to>
                                    </p:set>
                                    <p:anim calcmode="lin" valueType="num">
                                      <p:cBhvr additive="base">
                                        <p:cTn dur="1000"/>
                                        <p:tgtEl>
                                          <p:spTgt spid="133">
                                            <p:txEl>
                                              <p:pRg end="3" st="3"/>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5000"/>
                            </p:stCondLst>
                            <p:childTnLst>
                              <p:par>
                                <p:cTn fill="hold" nodeType="afterEffect" presetClass="entr" presetID="2" presetSubtype="1">
                                  <p:stCondLst>
                                    <p:cond delay="0"/>
                                  </p:stCondLst>
                                  <p:childTnLst>
                                    <p:set>
                                      <p:cBhvr>
                                        <p:cTn dur="1" fill="hold">
                                          <p:stCondLst>
                                            <p:cond delay="0"/>
                                          </p:stCondLst>
                                        </p:cTn>
                                        <p:tgtEl>
                                          <p:spTgt spid="133">
                                            <p:txEl>
                                              <p:pRg end="4" st="4"/>
                                            </p:txEl>
                                          </p:spTgt>
                                        </p:tgtEl>
                                        <p:attrNameLst>
                                          <p:attrName>style.visibility</p:attrName>
                                        </p:attrNameLst>
                                      </p:cBhvr>
                                      <p:to>
                                        <p:strVal val="visible"/>
                                      </p:to>
                                    </p:set>
                                    <p:anim calcmode="lin" valueType="num">
                                      <p:cBhvr additive="base">
                                        <p:cTn dur="1000"/>
                                        <p:tgtEl>
                                          <p:spTgt spid="133">
                                            <p:txEl>
                                              <p:pRg end="4" st="4"/>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6000"/>
                            </p:stCondLst>
                            <p:childTnLst>
                              <p:par>
                                <p:cTn fill="hold" nodeType="afterEffect" presetClass="entr" presetID="2" presetSubtype="1">
                                  <p:stCondLst>
                                    <p:cond delay="0"/>
                                  </p:stCondLst>
                                  <p:childTnLst>
                                    <p:set>
                                      <p:cBhvr>
                                        <p:cTn dur="1" fill="hold">
                                          <p:stCondLst>
                                            <p:cond delay="0"/>
                                          </p:stCondLst>
                                        </p:cTn>
                                        <p:tgtEl>
                                          <p:spTgt spid="133">
                                            <p:txEl>
                                              <p:pRg end="5" st="5"/>
                                            </p:txEl>
                                          </p:spTgt>
                                        </p:tgtEl>
                                        <p:attrNameLst>
                                          <p:attrName>style.visibility</p:attrName>
                                        </p:attrNameLst>
                                      </p:cBhvr>
                                      <p:to>
                                        <p:strVal val="visible"/>
                                      </p:to>
                                    </p:set>
                                    <p:anim calcmode="lin" valueType="num">
                                      <p:cBhvr additive="base">
                                        <p:cTn dur="1000"/>
                                        <p:tgtEl>
                                          <p:spTgt spid="133">
                                            <p:txEl>
                                              <p:pRg end="5" st="5"/>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b="1" lang="en">
                <a:latin typeface="EB Garamond"/>
                <a:ea typeface="EB Garamond"/>
                <a:cs typeface="EB Garamond"/>
                <a:sym typeface="EB Garamond"/>
              </a:rPr>
              <a:t>Conclusions </a:t>
            </a:r>
            <a:endParaRPr/>
          </a:p>
        </p:txBody>
      </p:sp>
      <p:sp>
        <p:nvSpPr>
          <p:cNvPr id="140" name="Google Shape;140;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Takeaways </a:t>
            </a:r>
            <a:endParaRPr>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Before starting get all the needed documents/picture ready</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Refer back to notes &lt; talking to each other </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3 types of plate boundaries: convergent, divergent, transform </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Things we are proud of </a:t>
            </a:r>
            <a:endParaRPr>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Having a presentable graph </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Finishing the presentation with a </a:t>
            </a:r>
            <a:r>
              <a:rPr lang="en" sz="1800">
                <a:solidFill>
                  <a:schemeClr val="dk1"/>
                </a:solidFill>
                <a:latin typeface="EB Garamond"/>
                <a:ea typeface="EB Garamond"/>
                <a:cs typeface="EB Garamond"/>
                <a:sym typeface="EB Garamond"/>
              </a:rPr>
              <a:t>synchronous</a:t>
            </a:r>
            <a:r>
              <a:rPr lang="en" sz="1800">
                <a:solidFill>
                  <a:schemeClr val="dk1"/>
                </a:solidFill>
                <a:latin typeface="EB Garamond"/>
                <a:ea typeface="EB Garamond"/>
                <a:cs typeface="EB Garamond"/>
                <a:sym typeface="EB Garamond"/>
              </a:rPr>
              <a:t> theme </a:t>
            </a:r>
            <a:endParaRPr sz="1800">
              <a:solidFill>
                <a:schemeClr val="dk1"/>
              </a:solidFill>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139"/>
                                        </p:tgtEl>
                                        <p:attrNameLst>
                                          <p:attrName>style.visibility</p:attrName>
                                        </p:attrNameLst>
                                      </p:cBhvr>
                                      <p:to>
                                        <p:strVal val="visible"/>
                                      </p:to>
                                    </p:set>
                                    <p:anim calcmode="lin" valueType="num">
                                      <p:cBhvr additive="base">
                                        <p:cTn dur="1000"/>
                                        <p:tgtEl>
                                          <p:spTgt spid="139"/>
                                        </p:tgtEl>
                                        <p:attrNameLst>
                                          <p:attrName>ppt_w</p:attrName>
                                        </p:attrNameLst>
                                      </p:cBhvr>
                                      <p:tavLst>
                                        <p:tav fmla="" tm="0">
                                          <p:val>
                                            <p:strVal val="0"/>
                                          </p:val>
                                        </p:tav>
                                        <p:tav fmla="" tm="100000">
                                          <p:val>
                                            <p:strVal val="#ppt_w"/>
                                          </p:val>
                                        </p:tav>
                                      </p:tavLst>
                                    </p:anim>
                                    <p:anim calcmode="lin" valueType="num">
                                      <p:cBhvr additive="base">
                                        <p:cTn dur="1000"/>
                                        <p:tgtEl>
                                          <p:spTgt spid="139"/>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140">
                                            <p:txEl>
                                              <p:pRg end="0" st="0"/>
                                            </p:txEl>
                                          </p:spTgt>
                                        </p:tgtEl>
                                        <p:attrNameLst>
                                          <p:attrName>style.visibility</p:attrName>
                                        </p:attrNameLst>
                                      </p:cBhvr>
                                      <p:to>
                                        <p:strVal val="visible"/>
                                      </p:to>
                                    </p:set>
                                    <p:anim calcmode="lin" valueType="num">
                                      <p:cBhvr additive="base">
                                        <p:cTn dur="1000"/>
                                        <p:tgtEl>
                                          <p:spTgt spid="140">
                                            <p:txEl>
                                              <p:pRg end="0" st="0"/>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4">
                                  <p:stCondLst>
                                    <p:cond delay="0"/>
                                  </p:stCondLst>
                                  <p:childTnLst>
                                    <p:set>
                                      <p:cBhvr>
                                        <p:cTn dur="1" fill="hold">
                                          <p:stCondLst>
                                            <p:cond delay="0"/>
                                          </p:stCondLst>
                                        </p:cTn>
                                        <p:tgtEl>
                                          <p:spTgt spid="140">
                                            <p:txEl>
                                              <p:pRg end="1" st="1"/>
                                            </p:txEl>
                                          </p:spTgt>
                                        </p:tgtEl>
                                        <p:attrNameLst>
                                          <p:attrName>style.visibility</p:attrName>
                                        </p:attrNameLst>
                                      </p:cBhvr>
                                      <p:to>
                                        <p:strVal val="visible"/>
                                      </p:to>
                                    </p:set>
                                    <p:anim calcmode="lin" valueType="num">
                                      <p:cBhvr additive="base">
                                        <p:cTn dur="1000"/>
                                        <p:tgtEl>
                                          <p:spTgt spid="140">
                                            <p:txEl>
                                              <p:pRg end="1" st="1"/>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3000"/>
                            </p:stCondLst>
                            <p:childTnLst>
                              <p:par>
                                <p:cTn fill="hold" nodeType="afterEffect" presetClass="entr" presetID="2" presetSubtype="4">
                                  <p:stCondLst>
                                    <p:cond delay="0"/>
                                  </p:stCondLst>
                                  <p:childTnLst>
                                    <p:set>
                                      <p:cBhvr>
                                        <p:cTn dur="1" fill="hold">
                                          <p:stCondLst>
                                            <p:cond delay="0"/>
                                          </p:stCondLst>
                                        </p:cTn>
                                        <p:tgtEl>
                                          <p:spTgt spid="140">
                                            <p:txEl>
                                              <p:pRg end="2" st="2"/>
                                            </p:txEl>
                                          </p:spTgt>
                                        </p:tgtEl>
                                        <p:attrNameLst>
                                          <p:attrName>style.visibility</p:attrName>
                                        </p:attrNameLst>
                                      </p:cBhvr>
                                      <p:to>
                                        <p:strVal val="visible"/>
                                      </p:to>
                                    </p:set>
                                    <p:anim calcmode="lin" valueType="num">
                                      <p:cBhvr additive="base">
                                        <p:cTn dur="1000"/>
                                        <p:tgtEl>
                                          <p:spTgt spid="140">
                                            <p:txEl>
                                              <p:pRg end="2" st="2"/>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4000"/>
                            </p:stCondLst>
                            <p:childTnLst>
                              <p:par>
                                <p:cTn fill="hold" nodeType="afterEffect" presetClass="entr" presetID="2" presetSubtype="4">
                                  <p:stCondLst>
                                    <p:cond delay="0"/>
                                  </p:stCondLst>
                                  <p:childTnLst>
                                    <p:set>
                                      <p:cBhvr>
                                        <p:cTn dur="1" fill="hold">
                                          <p:stCondLst>
                                            <p:cond delay="0"/>
                                          </p:stCondLst>
                                        </p:cTn>
                                        <p:tgtEl>
                                          <p:spTgt spid="140">
                                            <p:txEl>
                                              <p:pRg end="3" st="3"/>
                                            </p:txEl>
                                          </p:spTgt>
                                        </p:tgtEl>
                                        <p:attrNameLst>
                                          <p:attrName>style.visibility</p:attrName>
                                        </p:attrNameLst>
                                      </p:cBhvr>
                                      <p:to>
                                        <p:strVal val="visible"/>
                                      </p:to>
                                    </p:set>
                                    <p:anim calcmode="lin" valueType="num">
                                      <p:cBhvr additive="base">
                                        <p:cTn dur="1000"/>
                                        <p:tgtEl>
                                          <p:spTgt spid="140">
                                            <p:txEl>
                                              <p:pRg end="3" st="3"/>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5000"/>
                            </p:stCondLst>
                            <p:childTnLst>
                              <p:par>
                                <p:cTn fill="hold" nodeType="afterEffect" presetClass="entr" presetID="2" presetSubtype="4">
                                  <p:stCondLst>
                                    <p:cond delay="0"/>
                                  </p:stCondLst>
                                  <p:childTnLst>
                                    <p:set>
                                      <p:cBhvr>
                                        <p:cTn dur="1" fill="hold">
                                          <p:stCondLst>
                                            <p:cond delay="0"/>
                                          </p:stCondLst>
                                        </p:cTn>
                                        <p:tgtEl>
                                          <p:spTgt spid="140">
                                            <p:txEl>
                                              <p:pRg end="4" st="4"/>
                                            </p:txEl>
                                          </p:spTgt>
                                        </p:tgtEl>
                                        <p:attrNameLst>
                                          <p:attrName>style.visibility</p:attrName>
                                        </p:attrNameLst>
                                      </p:cBhvr>
                                      <p:to>
                                        <p:strVal val="visible"/>
                                      </p:to>
                                    </p:set>
                                    <p:anim calcmode="lin" valueType="num">
                                      <p:cBhvr additive="base">
                                        <p:cTn dur="1000"/>
                                        <p:tgtEl>
                                          <p:spTgt spid="140">
                                            <p:txEl>
                                              <p:pRg end="4" st="4"/>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6000"/>
                            </p:stCondLst>
                            <p:childTnLst>
                              <p:par>
                                <p:cTn fill="hold" nodeType="afterEffect" presetClass="entr" presetID="2" presetSubtype="4">
                                  <p:stCondLst>
                                    <p:cond delay="0"/>
                                  </p:stCondLst>
                                  <p:childTnLst>
                                    <p:set>
                                      <p:cBhvr>
                                        <p:cTn dur="1" fill="hold">
                                          <p:stCondLst>
                                            <p:cond delay="0"/>
                                          </p:stCondLst>
                                        </p:cTn>
                                        <p:tgtEl>
                                          <p:spTgt spid="140">
                                            <p:txEl>
                                              <p:pRg end="5" st="5"/>
                                            </p:txEl>
                                          </p:spTgt>
                                        </p:tgtEl>
                                        <p:attrNameLst>
                                          <p:attrName>style.visibility</p:attrName>
                                        </p:attrNameLst>
                                      </p:cBhvr>
                                      <p:to>
                                        <p:strVal val="visible"/>
                                      </p:to>
                                    </p:set>
                                    <p:anim calcmode="lin" valueType="num">
                                      <p:cBhvr additive="base">
                                        <p:cTn dur="1000"/>
                                        <p:tgtEl>
                                          <p:spTgt spid="140">
                                            <p:txEl>
                                              <p:pRg end="5" st="5"/>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7000"/>
                            </p:stCondLst>
                            <p:childTnLst>
                              <p:par>
                                <p:cTn fill="hold" nodeType="afterEffect" presetClass="entr" presetID="2" presetSubtype="4">
                                  <p:stCondLst>
                                    <p:cond delay="0"/>
                                  </p:stCondLst>
                                  <p:childTnLst>
                                    <p:set>
                                      <p:cBhvr>
                                        <p:cTn dur="1" fill="hold">
                                          <p:stCondLst>
                                            <p:cond delay="0"/>
                                          </p:stCondLst>
                                        </p:cTn>
                                        <p:tgtEl>
                                          <p:spTgt spid="140">
                                            <p:txEl>
                                              <p:pRg end="6" st="6"/>
                                            </p:txEl>
                                          </p:spTgt>
                                        </p:tgtEl>
                                        <p:attrNameLst>
                                          <p:attrName>style.visibility</p:attrName>
                                        </p:attrNameLst>
                                      </p:cBhvr>
                                      <p:to>
                                        <p:strVal val="visible"/>
                                      </p:to>
                                    </p:set>
                                    <p:anim calcmode="lin" valueType="num">
                                      <p:cBhvr additive="base">
                                        <p:cTn dur="1000"/>
                                        <p:tgtEl>
                                          <p:spTgt spid="140">
                                            <p:txEl>
                                              <p:pRg end="6" st="6"/>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44" name="Shape 144"/>
        <p:cNvGrpSpPr/>
        <p:nvPr/>
      </p:nvGrpSpPr>
      <p:grpSpPr>
        <a:xfrm>
          <a:off x="0" y="0"/>
          <a:ext cx="0" cy="0"/>
          <a:chOff x="0" y="0"/>
          <a:chExt cx="0" cy="0"/>
        </a:xfrm>
      </p:grpSpPr>
      <p:sp>
        <p:nvSpPr>
          <p:cNvPr id="145" name="Google Shape;14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EB Garamond"/>
                <a:ea typeface="EB Garamond"/>
                <a:cs typeface="EB Garamond"/>
                <a:sym typeface="EB Garamond"/>
              </a:rPr>
              <a:t>Next Steps</a:t>
            </a:r>
            <a:endParaRPr/>
          </a:p>
        </p:txBody>
      </p:sp>
      <p:sp>
        <p:nvSpPr>
          <p:cNvPr id="146" name="Google Shape;146;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Things we could work on given more time </a:t>
            </a:r>
            <a:endParaRPr>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Getting rid of the “figure size” on the top of the graph </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Changing the marker size and making them more prominent </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Doing more research on the earthquakes </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In the future</a:t>
            </a:r>
            <a:endParaRPr>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Manage our time better</a:t>
            </a:r>
            <a:endParaRPr sz="1800">
              <a:solidFill>
                <a:schemeClr val="dk1"/>
              </a:solidFill>
              <a:latin typeface="EB Garamond"/>
              <a:ea typeface="EB Garamond"/>
              <a:cs typeface="EB Garamond"/>
              <a:sym typeface="EB Garamond"/>
            </a:endParaRPr>
          </a:p>
          <a:p>
            <a:pPr indent="-342900" lvl="1" marL="9144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Establish roles prior to beginning to project </a:t>
            </a:r>
            <a:endParaRPr sz="1800">
              <a:solidFill>
                <a:schemeClr val="dk1"/>
              </a:solidFill>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6">
                                            <p:txEl>
                                              <p:pRg end="0" st="0"/>
                                            </p:txEl>
                                          </p:spTgt>
                                        </p:tgtEl>
                                        <p:attrNameLst>
                                          <p:attrName>style.visibility</p:attrName>
                                        </p:attrNameLst>
                                      </p:cBhvr>
                                      <p:to>
                                        <p:strVal val="visible"/>
                                      </p:to>
                                    </p:set>
                                    <p:animEffect filter="fade" transition="in">
                                      <p:cBhvr>
                                        <p:cTn dur="1000"/>
                                        <p:tgtEl>
                                          <p:spTgt spid="146">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6">
                                            <p:txEl>
                                              <p:pRg end="1" st="1"/>
                                            </p:txEl>
                                          </p:spTgt>
                                        </p:tgtEl>
                                        <p:attrNameLst>
                                          <p:attrName>style.visibility</p:attrName>
                                        </p:attrNameLst>
                                      </p:cBhvr>
                                      <p:to>
                                        <p:strVal val="visible"/>
                                      </p:to>
                                    </p:set>
                                    <p:animEffect filter="fade" transition="in">
                                      <p:cBhvr>
                                        <p:cTn dur="1000"/>
                                        <p:tgtEl>
                                          <p:spTgt spid="146">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46">
                                            <p:txEl>
                                              <p:pRg end="2" st="2"/>
                                            </p:txEl>
                                          </p:spTgt>
                                        </p:tgtEl>
                                        <p:attrNameLst>
                                          <p:attrName>style.visibility</p:attrName>
                                        </p:attrNameLst>
                                      </p:cBhvr>
                                      <p:to>
                                        <p:strVal val="visible"/>
                                      </p:to>
                                    </p:set>
                                    <p:animEffect filter="fade" transition="in">
                                      <p:cBhvr>
                                        <p:cTn dur="1000"/>
                                        <p:tgtEl>
                                          <p:spTgt spid="146">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46">
                                            <p:txEl>
                                              <p:pRg end="3" st="3"/>
                                            </p:txEl>
                                          </p:spTgt>
                                        </p:tgtEl>
                                        <p:attrNameLst>
                                          <p:attrName>style.visibility</p:attrName>
                                        </p:attrNameLst>
                                      </p:cBhvr>
                                      <p:to>
                                        <p:strVal val="visible"/>
                                      </p:to>
                                    </p:set>
                                    <p:animEffect filter="fade" transition="in">
                                      <p:cBhvr>
                                        <p:cTn dur="1000"/>
                                        <p:tgtEl>
                                          <p:spTgt spid="146">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46">
                                            <p:txEl>
                                              <p:pRg end="4" st="4"/>
                                            </p:txEl>
                                          </p:spTgt>
                                        </p:tgtEl>
                                        <p:attrNameLst>
                                          <p:attrName>style.visibility</p:attrName>
                                        </p:attrNameLst>
                                      </p:cBhvr>
                                      <p:to>
                                        <p:strVal val="visible"/>
                                      </p:to>
                                    </p:set>
                                    <p:animEffect filter="fade" transition="in">
                                      <p:cBhvr>
                                        <p:cTn dur="1000"/>
                                        <p:tgtEl>
                                          <p:spTgt spid="146">
                                            <p:txEl>
                                              <p:pRg end="4" st="4"/>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46">
                                            <p:txEl>
                                              <p:pRg end="5" st="5"/>
                                            </p:txEl>
                                          </p:spTgt>
                                        </p:tgtEl>
                                        <p:attrNameLst>
                                          <p:attrName>style.visibility</p:attrName>
                                        </p:attrNameLst>
                                      </p:cBhvr>
                                      <p:to>
                                        <p:strVal val="visible"/>
                                      </p:to>
                                    </p:set>
                                    <p:animEffect filter="fade" transition="in">
                                      <p:cBhvr>
                                        <p:cTn dur="1000"/>
                                        <p:tgtEl>
                                          <p:spTgt spid="146">
                                            <p:txEl>
                                              <p:pRg end="5" st="5"/>
                                            </p:txEl>
                                          </p:spTgt>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46">
                                            <p:txEl>
                                              <p:pRg end="6" st="6"/>
                                            </p:txEl>
                                          </p:spTgt>
                                        </p:tgtEl>
                                        <p:attrNameLst>
                                          <p:attrName>style.visibility</p:attrName>
                                        </p:attrNameLst>
                                      </p:cBhvr>
                                      <p:to>
                                        <p:strVal val="visible"/>
                                      </p:to>
                                    </p:set>
                                    <p:animEffect filter="fade" transition="in">
                                      <p:cBhvr>
                                        <p:cTn dur="1000"/>
                                        <p:tgtEl>
                                          <p:spTgt spid="146">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2742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4000">
                <a:latin typeface="EB Garamond"/>
                <a:ea typeface="EB Garamond"/>
                <a:cs typeface="EB Garamond"/>
                <a:sym typeface="EB Garamond"/>
              </a:rPr>
              <a:t>Citations</a:t>
            </a:r>
            <a:endParaRPr sz="4000"/>
          </a:p>
        </p:txBody>
      </p:sp>
      <p:sp>
        <p:nvSpPr>
          <p:cNvPr id="152" name="Google Shape;15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u="sng">
                <a:solidFill>
                  <a:schemeClr val="dk1"/>
                </a:solidFill>
                <a:latin typeface="EB Garamond"/>
                <a:ea typeface="EB Garamond"/>
                <a:cs typeface="EB Garamond"/>
                <a:sym typeface="EB Garamond"/>
                <a:hlinkClick r:id="rId3">
                  <a:extLst>
                    <a:ext uri="{A12FA001-AC4F-418D-AE19-62706E023703}">
                      <ahyp:hlinkClr val="tx"/>
                    </a:ext>
                  </a:extLst>
                </a:hlinkClick>
              </a:rPr>
              <a:t>Northridge Earthquake</a:t>
            </a:r>
            <a:r>
              <a:rPr lang="en">
                <a:solidFill>
                  <a:schemeClr val="dk1"/>
                </a:solidFill>
                <a:latin typeface="EB Garamond"/>
                <a:ea typeface="EB Garamond"/>
                <a:cs typeface="EB Garamond"/>
                <a:sym typeface="EB Garamond"/>
              </a:rPr>
              <a:t>    </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u="sng">
                <a:solidFill>
                  <a:schemeClr val="dk1"/>
                </a:solidFill>
                <a:latin typeface="EB Garamond"/>
                <a:ea typeface="EB Garamond"/>
                <a:cs typeface="EB Garamond"/>
                <a:sym typeface="EB Garamond"/>
                <a:hlinkClick r:id="rId4">
                  <a:extLst>
                    <a:ext uri="{A12FA001-AC4F-418D-AE19-62706E023703}">
                      <ahyp:hlinkClr val="tx"/>
                    </a:ext>
                  </a:extLst>
                </a:hlinkClick>
              </a:rPr>
              <a:t>Northridge Earthquake </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u="sng">
                <a:solidFill>
                  <a:schemeClr val="dk1"/>
                </a:solidFill>
                <a:latin typeface="EB Garamond"/>
                <a:ea typeface="EB Garamond"/>
                <a:cs typeface="EB Garamond"/>
                <a:sym typeface="EB Garamond"/>
                <a:hlinkClick r:id="rId5">
                  <a:extLst>
                    <a:ext uri="{A12FA001-AC4F-418D-AE19-62706E023703}">
                      <ahyp:hlinkClr val="tx"/>
                    </a:ext>
                  </a:extLst>
                </a:hlinkClick>
              </a:rPr>
              <a:t>Loma Prieta  Earthquake </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u="sng">
                <a:solidFill>
                  <a:schemeClr val="dk1"/>
                </a:solidFill>
                <a:latin typeface="EB Garamond"/>
                <a:ea typeface="EB Garamond"/>
                <a:cs typeface="EB Garamond"/>
                <a:sym typeface="EB Garamond"/>
                <a:hlinkClick r:id="rId6">
                  <a:extLst>
                    <a:ext uri="{A12FA001-AC4F-418D-AE19-62706E023703}">
                      <ahyp:hlinkClr val="tx"/>
                    </a:ext>
                  </a:extLst>
                </a:hlinkClick>
              </a:rPr>
              <a:t>Loma Prieta Earthquake</a:t>
            </a:r>
            <a:r>
              <a:rPr lang="en">
                <a:solidFill>
                  <a:schemeClr val="dk1"/>
                </a:solidFill>
                <a:latin typeface="EB Garamond"/>
                <a:ea typeface="EB Garamond"/>
                <a:cs typeface="EB Garamond"/>
                <a:sym typeface="EB Garamond"/>
              </a:rPr>
              <a:t> </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u="sng">
                <a:solidFill>
                  <a:schemeClr val="dk1"/>
                </a:solidFill>
                <a:latin typeface="EB Garamond"/>
                <a:ea typeface="EB Garamond"/>
                <a:cs typeface="EB Garamond"/>
                <a:sym typeface="EB Garamond"/>
                <a:hlinkClick r:id="rId7">
                  <a:extLst>
                    <a:ext uri="{A12FA001-AC4F-418D-AE19-62706E023703}">
                      <ahyp:hlinkClr val="tx"/>
                    </a:ext>
                  </a:extLst>
                </a:hlinkClick>
              </a:rPr>
              <a:t>The 1964 Alaska Earthquake</a:t>
            </a:r>
            <a:r>
              <a:rPr lang="en">
                <a:solidFill>
                  <a:schemeClr val="dk1"/>
                </a:solidFill>
                <a:latin typeface="EB Garamond"/>
                <a:ea typeface="EB Garamond"/>
                <a:cs typeface="EB Garamond"/>
                <a:sym typeface="EB Garamond"/>
              </a:rPr>
              <a:t> </a:t>
            </a:r>
            <a:endParaRPr>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u="sng">
                <a:solidFill>
                  <a:schemeClr val="dk1"/>
                </a:solidFill>
                <a:latin typeface="EB Garamond"/>
                <a:ea typeface="EB Garamond"/>
                <a:cs typeface="EB Garamond"/>
                <a:sym typeface="EB Garamond"/>
                <a:hlinkClick r:id="rId8">
                  <a:extLst>
                    <a:ext uri="{A12FA001-AC4F-418D-AE19-62706E023703}">
                      <ahyp:hlinkClr val="tx"/>
                    </a:ext>
                  </a:extLst>
                </a:hlinkClick>
              </a:rPr>
              <a:t>The 1964 Alaska Earthquake</a:t>
            </a:r>
            <a:endParaRPr>
              <a:solidFill>
                <a:schemeClr val="dk1"/>
              </a:solidFill>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151"/>
                                        </p:tgtEl>
                                        <p:attrNameLst>
                                          <p:attrName>style.visibility</p:attrName>
                                        </p:attrNameLst>
                                      </p:cBhvr>
                                      <p:to>
                                        <p:strVal val="visible"/>
                                      </p:to>
                                    </p:set>
                                    <p:anim calcmode="lin" valueType="num">
                                      <p:cBhvr additive="base">
                                        <p:cTn dur="1000"/>
                                        <p:tgtEl>
                                          <p:spTgt spid="151"/>
                                        </p:tgtEl>
                                        <p:attrNameLst>
                                          <p:attrName>ppt_y</p:attrName>
                                        </p:attrNameLst>
                                      </p:cBhvr>
                                      <p:tavLst>
                                        <p:tav fmla="" tm="0">
                                          <p:val>
                                            <p:strVal val="#ppt_y+1"/>
                                          </p:val>
                                        </p:tav>
                                        <p:tav fmla="" tm="100000">
                                          <p:val>
                                            <p:strVal val="#ppt_y"/>
                                          </p:val>
                                        </p:tav>
                                      </p:tavLst>
                                    </p:anim>
                                  </p:childTnLst>
                                </p:cTn>
                              </p:par>
                              <p:par>
                                <p:cTn fill="hold" nodeType="withEffect" presetClass="emph" presetID="8" presetSubtype="0">
                                  <p:stCondLst>
                                    <p:cond delay="0"/>
                                  </p:stCondLst>
                                  <p:childTnLst>
                                    <p:animRot by="-21600000">
                                      <p:cBhvr>
                                        <p:cTn dur="1000" fill="hold"/>
                                        <p:tgtEl>
                                          <p:spTgt spid="151"/>
                                        </p:tgtEl>
                                        <p:attrNameLst>
                                          <p:attrName>r</p:attrName>
                                        </p:attrNameLst>
                                      </p:cBhvr>
                                    </p:animRo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2">
                                            <p:txEl>
                                              <p:pRg end="0" st="0"/>
                                            </p:txEl>
                                          </p:spTgt>
                                        </p:tgtEl>
                                        <p:attrNameLst>
                                          <p:attrName>style.visibility</p:attrName>
                                        </p:attrNameLst>
                                      </p:cBhvr>
                                      <p:to>
                                        <p:strVal val="visible"/>
                                      </p:to>
                                    </p:set>
                                    <p:animEffect filter="fade" transition="in">
                                      <p:cBhvr>
                                        <p:cTn dur="1000"/>
                                        <p:tgtEl>
                                          <p:spTgt spid="152">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2">
                                            <p:txEl>
                                              <p:pRg end="1" st="1"/>
                                            </p:txEl>
                                          </p:spTgt>
                                        </p:tgtEl>
                                        <p:attrNameLst>
                                          <p:attrName>style.visibility</p:attrName>
                                        </p:attrNameLst>
                                      </p:cBhvr>
                                      <p:to>
                                        <p:strVal val="visible"/>
                                      </p:to>
                                    </p:set>
                                    <p:animEffect filter="fade" transition="in">
                                      <p:cBhvr>
                                        <p:cTn dur="1000"/>
                                        <p:tgtEl>
                                          <p:spTgt spid="152">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52">
                                            <p:txEl>
                                              <p:pRg end="2" st="2"/>
                                            </p:txEl>
                                          </p:spTgt>
                                        </p:tgtEl>
                                        <p:attrNameLst>
                                          <p:attrName>style.visibility</p:attrName>
                                        </p:attrNameLst>
                                      </p:cBhvr>
                                      <p:to>
                                        <p:strVal val="visible"/>
                                      </p:to>
                                    </p:set>
                                    <p:animEffect filter="fade" transition="in">
                                      <p:cBhvr>
                                        <p:cTn dur="1000"/>
                                        <p:tgtEl>
                                          <p:spTgt spid="152">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52">
                                            <p:txEl>
                                              <p:pRg end="3" st="3"/>
                                            </p:txEl>
                                          </p:spTgt>
                                        </p:tgtEl>
                                        <p:attrNameLst>
                                          <p:attrName>style.visibility</p:attrName>
                                        </p:attrNameLst>
                                      </p:cBhvr>
                                      <p:to>
                                        <p:strVal val="visible"/>
                                      </p:to>
                                    </p:set>
                                    <p:animEffect filter="fade" transition="in">
                                      <p:cBhvr>
                                        <p:cTn dur="1000"/>
                                        <p:tgtEl>
                                          <p:spTgt spid="152">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52">
                                            <p:txEl>
                                              <p:pRg end="4" st="4"/>
                                            </p:txEl>
                                          </p:spTgt>
                                        </p:tgtEl>
                                        <p:attrNameLst>
                                          <p:attrName>style.visibility</p:attrName>
                                        </p:attrNameLst>
                                      </p:cBhvr>
                                      <p:to>
                                        <p:strVal val="visible"/>
                                      </p:to>
                                    </p:set>
                                    <p:animEffect filter="fade" transition="in">
                                      <p:cBhvr>
                                        <p:cTn dur="1000"/>
                                        <p:tgtEl>
                                          <p:spTgt spid="152">
                                            <p:txEl>
                                              <p:pRg end="4" st="4"/>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52">
                                            <p:txEl>
                                              <p:pRg end="5" st="5"/>
                                            </p:txEl>
                                          </p:spTgt>
                                        </p:tgtEl>
                                        <p:attrNameLst>
                                          <p:attrName>style.visibility</p:attrName>
                                        </p:attrNameLst>
                                      </p:cBhvr>
                                      <p:to>
                                        <p:strVal val="visible"/>
                                      </p:to>
                                    </p:set>
                                    <p:animEffect filter="fade" transition="in">
                                      <p:cBhvr>
                                        <p:cTn dur="1000"/>
                                        <p:tgtEl>
                                          <p:spTgt spid="15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58" name="Shape 58"/>
        <p:cNvGrpSpPr/>
        <p:nvPr/>
      </p:nvGrpSpPr>
      <p:grpSpPr>
        <a:xfrm>
          <a:off x="0" y="0"/>
          <a:ext cx="0" cy="0"/>
          <a:chOff x="0" y="0"/>
          <a:chExt cx="0" cy="0"/>
        </a:xfrm>
      </p:grpSpPr>
      <p:sp>
        <p:nvSpPr>
          <p:cNvPr id="59" name="Google Shape;59;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EB Garamond"/>
                <a:ea typeface="EB Garamond"/>
                <a:cs typeface="EB Garamond"/>
                <a:sym typeface="EB Garamond"/>
              </a:rPr>
              <a:t>Introduction to the Team</a:t>
            </a:r>
            <a:endParaRPr b="1">
              <a:latin typeface="EB Garamond"/>
              <a:ea typeface="EB Garamond"/>
              <a:cs typeface="EB Garamond"/>
              <a:sym typeface="EB Garamond"/>
            </a:endParaRPr>
          </a:p>
        </p:txBody>
      </p:sp>
      <p:sp>
        <p:nvSpPr>
          <p:cNvPr id="60" name="Google Shape;60;p14"/>
          <p:cNvSpPr txBox="1"/>
          <p:nvPr/>
        </p:nvSpPr>
        <p:spPr>
          <a:xfrm>
            <a:off x="311700" y="2890250"/>
            <a:ext cx="18489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EB Garamond"/>
                <a:ea typeface="EB Garamond"/>
                <a:cs typeface="EB Garamond"/>
                <a:sym typeface="EB Garamond"/>
              </a:rPr>
              <a:t>Alicia J.</a:t>
            </a:r>
            <a:endParaRPr sz="1800">
              <a:latin typeface="EB Garamond"/>
              <a:ea typeface="EB Garamond"/>
              <a:cs typeface="EB Garamond"/>
              <a:sym typeface="EB Garamond"/>
            </a:endParaRPr>
          </a:p>
        </p:txBody>
      </p:sp>
      <p:sp>
        <p:nvSpPr>
          <p:cNvPr id="61" name="Google Shape;61;p14"/>
          <p:cNvSpPr txBox="1"/>
          <p:nvPr/>
        </p:nvSpPr>
        <p:spPr>
          <a:xfrm>
            <a:off x="4920025" y="2890250"/>
            <a:ext cx="18489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EB Garamond"/>
                <a:ea typeface="EB Garamond"/>
                <a:cs typeface="EB Garamond"/>
                <a:sym typeface="EB Garamond"/>
              </a:rPr>
              <a:t>Ashlee T.</a:t>
            </a:r>
            <a:endParaRPr sz="1800">
              <a:latin typeface="EB Garamond"/>
              <a:ea typeface="EB Garamond"/>
              <a:cs typeface="EB Garamond"/>
              <a:sym typeface="EB Garamond"/>
            </a:endParaRPr>
          </a:p>
        </p:txBody>
      </p:sp>
      <p:sp>
        <p:nvSpPr>
          <p:cNvPr id="62" name="Google Shape;62;p14"/>
          <p:cNvSpPr txBox="1"/>
          <p:nvPr/>
        </p:nvSpPr>
        <p:spPr>
          <a:xfrm>
            <a:off x="6931975" y="2890250"/>
            <a:ext cx="18489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 sz="1800">
                <a:latin typeface="EB Garamond"/>
                <a:ea typeface="EB Garamond"/>
                <a:cs typeface="EB Garamond"/>
                <a:sym typeface="EB Garamond"/>
              </a:rPr>
              <a:t>Asmaa M.</a:t>
            </a:r>
            <a:endParaRPr sz="1800">
              <a:latin typeface="EB Garamond"/>
              <a:ea typeface="EB Garamond"/>
              <a:cs typeface="EB Garamond"/>
              <a:sym typeface="EB Garamond"/>
            </a:endParaRPr>
          </a:p>
        </p:txBody>
      </p:sp>
      <p:sp>
        <p:nvSpPr>
          <p:cNvPr id="63" name="Google Shape;63;p14"/>
          <p:cNvSpPr txBox="1"/>
          <p:nvPr/>
        </p:nvSpPr>
        <p:spPr>
          <a:xfrm>
            <a:off x="2682025" y="2890250"/>
            <a:ext cx="18489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EB Garamond"/>
                <a:ea typeface="EB Garamond"/>
                <a:cs typeface="EB Garamond"/>
                <a:sym typeface="EB Garamond"/>
              </a:rPr>
              <a:t>Angeles S. </a:t>
            </a:r>
            <a:endParaRPr sz="1800">
              <a:latin typeface="EB Garamond"/>
              <a:ea typeface="EB Garamond"/>
              <a:cs typeface="EB Garamond"/>
              <a:sym typeface="EB Garamond"/>
            </a:endParaRPr>
          </a:p>
        </p:txBody>
      </p:sp>
      <p:sp>
        <p:nvSpPr>
          <p:cNvPr id="64" name="Google Shape;64;p14"/>
          <p:cNvSpPr txBox="1"/>
          <p:nvPr/>
        </p:nvSpPr>
        <p:spPr>
          <a:xfrm>
            <a:off x="311700" y="3556950"/>
            <a:ext cx="18489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latin typeface="EB Garamond"/>
                <a:ea typeface="EB Garamond"/>
                <a:cs typeface="EB Garamond"/>
                <a:sym typeface="EB Garamond"/>
              </a:rPr>
              <a:t>Earthquake research, coding assistance </a:t>
            </a:r>
            <a:endParaRPr sz="1600">
              <a:latin typeface="EB Garamond"/>
              <a:ea typeface="EB Garamond"/>
              <a:cs typeface="EB Garamond"/>
              <a:sym typeface="EB Garamond"/>
            </a:endParaRPr>
          </a:p>
        </p:txBody>
      </p:sp>
      <p:pic>
        <p:nvPicPr>
          <p:cNvPr id="65" name="Google Shape;65;p14"/>
          <p:cNvPicPr preferRelativeResize="0"/>
          <p:nvPr/>
        </p:nvPicPr>
        <p:blipFill rotWithShape="1">
          <a:blip r:embed="rId3">
            <a:alphaModFix/>
          </a:blip>
          <a:srcRect b="0" l="65038" r="0" t="47791"/>
          <a:stretch/>
        </p:blipFill>
        <p:spPr>
          <a:xfrm>
            <a:off x="7168575" y="1120225"/>
            <a:ext cx="1485010" cy="1667525"/>
          </a:xfrm>
          <a:prstGeom prst="rect">
            <a:avLst/>
          </a:prstGeom>
          <a:noFill/>
          <a:ln cap="flat" cmpd="sng" w="28575">
            <a:solidFill>
              <a:schemeClr val="dk1"/>
            </a:solidFill>
            <a:prstDash val="solid"/>
            <a:round/>
            <a:headEnd len="sm" w="sm" type="none"/>
            <a:tailEnd len="sm" w="sm" type="none"/>
          </a:ln>
        </p:spPr>
      </p:pic>
      <p:sp>
        <p:nvSpPr>
          <p:cNvPr id="66" name="Google Shape;66;p14"/>
          <p:cNvSpPr txBox="1"/>
          <p:nvPr/>
        </p:nvSpPr>
        <p:spPr>
          <a:xfrm>
            <a:off x="2723100" y="3556950"/>
            <a:ext cx="18489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latin typeface="EB Garamond"/>
                <a:ea typeface="EB Garamond"/>
                <a:cs typeface="EB Garamond"/>
                <a:sym typeface="EB Garamond"/>
              </a:rPr>
              <a:t>Earthquake research, coding assistance, presentation </a:t>
            </a:r>
            <a:r>
              <a:rPr lang="en" sz="1600">
                <a:latin typeface="EB Garamond"/>
                <a:ea typeface="EB Garamond"/>
                <a:cs typeface="EB Garamond"/>
                <a:sym typeface="EB Garamond"/>
              </a:rPr>
              <a:t>screen sharing</a:t>
            </a:r>
            <a:endParaRPr sz="1600">
              <a:latin typeface="EB Garamond"/>
              <a:ea typeface="EB Garamond"/>
              <a:cs typeface="EB Garamond"/>
              <a:sym typeface="EB Garamond"/>
            </a:endParaRPr>
          </a:p>
        </p:txBody>
      </p:sp>
      <p:sp>
        <p:nvSpPr>
          <p:cNvPr id="67" name="Google Shape;67;p14"/>
          <p:cNvSpPr txBox="1"/>
          <p:nvPr/>
        </p:nvSpPr>
        <p:spPr>
          <a:xfrm>
            <a:off x="4920025" y="3556950"/>
            <a:ext cx="18489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latin typeface="EB Garamond"/>
                <a:ea typeface="EB Garamond"/>
                <a:cs typeface="EB Garamond"/>
                <a:sym typeface="EB Garamond"/>
              </a:rPr>
              <a:t>Earthquake research, coding assistance, coding  screen sharing</a:t>
            </a:r>
            <a:endParaRPr sz="1600">
              <a:latin typeface="EB Garamond"/>
              <a:ea typeface="EB Garamond"/>
              <a:cs typeface="EB Garamond"/>
              <a:sym typeface="EB Garamond"/>
            </a:endParaRPr>
          </a:p>
        </p:txBody>
      </p:sp>
      <p:sp>
        <p:nvSpPr>
          <p:cNvPr id="68" name="Google Shape;68;p14"/>
          <p:cNvSpPr txBox="1"/>
          <p:nvPr/>
        </p:nvSpPr>
        <p:spPr>
          <a:xfrm>
            <a:off x="6986625" y="3556950"/>
            <a:ext cx="1848900" cy="923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 sz="1600">
                <a:latin typeface="EB Garamond"/>
                <a:ea typeface="EB Garamond"/>
                <a:cs typeface="EB Garamond"/>
                <a:sym typeface="EB Garamond"/>
              </a:rPr>
              <a:t>Earthquake research, coding assistance, couch potato </a:t>
            </a:r>
            <a:endParaRPr sz="1600">
              <a:latin typeface="EB Garamond"/>
              <a:ea typeface="EB Garamond"/>
              <a:cs typeface="EB Garamond"/>
              <a:sym typeface="EB Garamond"/>
            </a:endParaRPr>
          </a:p>
        </p:txBody>
      </p:sp>
      <p:pic>
        <p:nvPicPr>
          <p:cNvPr id="69" name="Google Shape;69;p14"/>
          <p:cNvPicPr preferRelativeResize="0"/>
          <p:nvPr/>
        </p:nvPicPr>
        <p:blipFill rotWithShape="1">
          <a:blip r:embed="rId4">
            <a:alphaModFix/>
          </a:blip>
          <a:srcRect b="0" l="0" r="0" t="20044"/>
          <a:stretch/>
        </p:blipFill>
        <p:spPr>
          <a:xfrm>
            <a:off x="606750" y="1100900"/>
            <a:ext cx="1258799" cy="1789348"/>
          </a:xfrm>
          <a:prstGeom prst="rect">
            <a:avLst/>
          </a:prstGeom>
          <a:noFill/>
          <a:ln cap="flat" cmpd="sng" w="19050">
            <a:solidFill>
              <a:schemeClr val="dk1"/>
            </a:solidFill>
            <a:prstDash val="solid"/>
            <a:round/>
            <a:headEnd len="sm" w="sm" type="none"/>
            <a:tailEnd len="sm" w="sm" type="none"/>
          </a:ln>
        </p:spPr>
      </p:pic>
      <p:pic>
        <p:nvPicPr>
          <p:cNvPr id="70" name="Google Shape;70;p14"/>
          <p:cNvPicPr preferRelativeResize="0"/>
          <p:nvPr/>
        </p:nvPicPr>
        <p:blipFill>
          <a:blip r:embed="rId5">
            <a:alphaModFix/>
          </a:blip>
          <a:stretch>
            <a:fillRect/>
          </a:stretch>
        </p:blipFill>
        <p:spPr>
          <a:xfrm>
            <a:off x="2561575" y="1333450"/>
            <a:ext cx="2089800" cy="1351800"/>
          </a:xfrm>
          <a:prstGeom prst="bevel">
            <a:avLst>
              <a:gd fmla="val 9257" name="adj"/>
            </a:avLst>
          </a:prstGeom>
          <a:noFill/>
          <a:ln cap="flat" cmpd="sng" w="9525">
            <a:solidFill>
              <a:schemeClr val="dk1"/>
            </a:solidFill>
            <a:prstDash val="solid"/>
            <a:round/>
            <a:headEnd len="sm" w="sm" type="none"/>
            <a:tailEnd len="sm" w="sm" type="none"/>
          </a:ln>
        </p:spPr>
      </p:pic>
      <p:pic>
        <p:nvPicPr>
          <p:cNvPr id="71" name="Google Shape;71;p14"/>
          <p:cNvPicPr preferRelativeResize="0"/>
          <p:nvPr/>
        </p:nvPicPr>
        <p:blipFill rotWithShape="1">
          <a:blip r:embed="rId6">
            <a:alphaModFix/>
          </a:blip>
          <a:srcRect b="0" l="0" r="0" t="24477"/>
          <a:stretch/>
        </p:blipFill>
        <p:spPr>
          <a:xfrm>
            <a:off x="5167475" y="1202478"/>
            <a:ext cx="1485000" cy="1613747"/>
          </a:xfrm>
          <a:prstGeom prst="rect">
            <a:avLst/>
          </a:prstGeom>
          <a:noFill/>
          <a:ln cap="flat" cmpd="sng" w="9525">
            <a:solidFill>
              <a:schemeClr val="dk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1000"/>
                                        <p:tgtEl>
                                          <p:spTgt spid="69"/>
                                        </p:tgtEl>
                                      </p:cBhvr>
                                    </p:animEffect>
                                  </p:childTnLst>
                                </p:cTn>
                              </p:par>
                              <p:par>
                                <p:cTn fill="hold" nodeType="withEffect" presetClass="entr" presetID="2" presetSubtype="2">
                                  <p:stCondLst>
                                    <p:cond delay="0"/>
                                  </p:stCondLst>
                                  <p:childTnLst>
                                    <p:set>
                                      <p:cBhvr>
                                        <p:cTn dur="1" fill="hold">
                                          <p:stCondLst>
                                            <p:cond delay="0"/>
                                          </p:stCondLst>
                                        </p:cTn>
                                        <p:tgtEl>
                                          <p:spTgt spid="69"/>
                                        </p:tgtEl>
                                        <p:attrNameLst>
                                          <p:attrName>style.visibility</p:attrName>
                                        </p:attrNameLst>
                                      </p:cBhvr>
                                      <p:to>
                                        <p:strVal val="visible"/>
                                      </p:to>
                                    </p:set>
                                    <p:anim calcmode="lin" valueType="num">
                                      <p:cBhvr additive="base">
                                        <p:cTn dur="1000"/>
                                        <p:tgtEl>
                                          <p:spTgt spid="69"/>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60"/>
                                        </p:tgtEl>
                                        <p:attrNameLst>
                                          <p:attrName>style.visibility</p:attrName>
                                        </p:attrNameLst>
                                      </p:cBhvr>
                                      <p:to>
                                        <p:strVal val="visible"/>
                                      </p:to>
                                    </p:set>
                                    <p:animEffect filter="fade" transition="in">
                                      <p:cBhvr>
                                        <p:cTn dur="1000"/>
                                        <p:tgtEl>
                                          <p:spTgt spid="60"/>
                                        </p:tgtEl>
                                      </p:cBhvr>
                                    </p:animEffect>
                                  </p:childTnLst>
                                </p:cTn>
                              </p:par>
                              <p:par>
                                <p:cTn fill="hold" nodeType="withEffect" presetClass="entr" presetID="10" presetSubtype="0">
                                  <p:stCondLst>
                                    <p:cond delay="0"/>
                                  </p:stCondLst>
                                  <p:childTnLst>
                                    <p:set>
                                      <p:cBhvr>
                                        <p:cTn dur="1" fill="hold">
                                          <p:stCondLst>
                                            <p:cond delay="0"/>
                                          </p:stCondLst>
                                        </p:cTn>
                                        <p:tgtEl>
                                          <p:spTgt spid="64"/>
                                        </p:tgtEl>
                                        <p:attrNameLst>
                                          <p:attrName>style.visibility</p:attrName>
                                        </p:attrNameLst>
                                      </p:cBhvr>
                                      <p:to>
                                        <p:strVal val="visible"/>
                                      </p:to>
                                    </p:set>
                                    <p:animEffect filter="fade" transition="in">
                                      <p:cBhvr>
                                        <p:cTn dur="1000"/>
                                        <p:tgtEl>
                                          <p:spTgt spid="6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0"/>
                                        </p:tgtEl>
                                        <p:attrNameLst>
                                          <p:attrName>style.visibility</p:attrName>
                                        </p:attrNameLst>
                                      </p:cBhvr>
                                      <p:to>
                                        <p:strVal val="visible"/>
                                      </p:to>
                                    </p:set>
                                    <p:animEffect filter="fade" transition="in">
                                      <p:cBhvr>
                                        <p:cTn dur="1000"/>
                                        <p:tgtEl>
                                          <p:spTgt spid="70"/>
                                        </p:tgtEl>
                                      </p:cBhvr>
                                    </p:animEffect>
                                  </p:childTnLst>
                                </p:cTn>
                              </p:par>
                              <p:par>
                                <p:cTn fill="hold" nodeType="withEffect" presetClass="entr" presetID="2" presetSubtype="2">
                                  <p:stCondLst>
                                    <p:cond delay="0"/>
                                  </p:stCondLst>
                                  <p:childTnLst>
                                    <p:set>
                                      <p:cBhvr>
                                        <p:cTn dur="1" fill="hold">
                                          <p:stCondLst>
                                            <p:cond delay="0"/>
                                          </p:stCondLst>
                                        </p:cTn>
                                        <p:tgtEl>
                                          <p:spTgt spid="70"/>
                                        </p:tgtEl>
                                        <p:attrNameLst>
                                          <p:attrName>style.visibility</p:attrName>
                                        </p:attrNameLst>
                                      </p:cBhvr>
                                      <p:to>
                                        <p:strVal val="visible"/>
                                      </p:to>
                                    </p:set>
                                    <p:anim calcmode="lin" valueType="num">
                                      <p:cBhvr additive="base">
                                        <p:cTn dur="1000"/>
                                        <p:tgtEl>
                                          <p:spTgt spid="70"/>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63"/>
                                        </p:tgtEl>
                                        <p:attrNameLst>
                                          <p:attrName>style.visibility</p:attrName>
                                        </p:attrNameLst>
                                      </p:cBhvr>
                                      <p:to>
                                        <p:strVal val="visible"/>
                                      </p:to>
                                    </p:set>
                                    <p:animEffect filter="fade" transition="in">
                                      <p:cBhvr>
                                        <p:cTn dur="1000"/>
                                        <p:tgtEl>
                                          <p:spTgt spid="63"/>
                                        </p:tgtEl>
                                      </p:cBhvr>
                                    </p:animEffect>
                                  </p:childTnLst>
                                </p:cTn>
                              </p:par>
                              <p:par>
                                <p:cTn fill="hold" nodeType="with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par>
                                <p:cTn fill="hold" nodeType="withEffect" presetClass="entr" presetID="2" presetSubtype="8">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additive="base">
                                        <p:cTn dur="1000"/>
                                        <p:tgtEl>
                                          <p:spTgt spid="71"/>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61"/>
                                        </p:tgtEl>
                                        <p:attrNameLst>
                                          <p:attrName>style.visibility</p:attrName>
                                        </p:attrNameLst>
                                      </p:cBhvr>
                                      <p:to>
                                        <p:strVal val="visible"/>
                                      </p:to>
                                    </p:set>
                                    <p:animEffect filter="fade" transition="in">
                                      <p:cBhvr>
                                        <p:cTn dur="1000"/>
                                        <p:tgtEl>
                                          <p:spTgt spid="61"/>
                                        </p:tgtEl>
                                      </p:cBhvr>
                                    </p:animEffect>
                                  </p:childTnLst>
                                </p:cTn>
                              </p:par>
                              <p:par>
                                <p:cTn fill="hold" nodeType="withEffect" presetClass="entr" presetID="10" presetSubtype="0">
                                  <p:stCondLst>
                                    <p:cond delay="0"/>
                                  </p:stCondLst>
                                  <p:childTnLst>
                                    <p:set>
                                      <p:cBhvr>
                                        <p:cTn dur="1" fill="hold">
                                          <p:stCondLst>
                                            <p:cond delay="0"/>
                                          </p:stCondLst>
                                        </p:cTn>
                                        <p:tgtEl>
                                          <p:spTgt spid="67"/>
                                        </p:tgtEl>
                                        <p:attrNameLst>
                                          <p:attrName>style.visibility</p:attrName>
                                        </p:attrNameLst>
                                      </p:cBhvr>
                                      <p:to>
                                        <p:strVal val="visible"/>
                                      </p:to>
                                    </p:set>
                                    <p:animEffect filter="fade" transition="in">
                                      <p:cBhvr>
                                        <p:cTn dur="1000"/>
                                        <p:tgtEl>
                                          <p:spTgt spid="67"/>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65"/>
                                        </p:tgtEl>
                                        <p:attrNameLst>
                                          <p:attrName>style.visibility</p:attrName>
                                        </p:attrNameLst>
                                      </p:cBhvr>
                                      <p:to>
                                        <p:strVal val="visible"/>
                                      </p:to>
                                    </p:set>
                                    <p:animEffect filter="fade" transition="in">
                                      <p:cBhvr>
                                        <p:cTn dur="1000"/>
                                        <p:tgtEl>
                                          <p:spTgt spid="65"/>
                                        </p:tgtEl>
                                      </p:cBhvr>
                                    </p:animEffect>
                                  </p:childTnLst>
                                </p:cTn>
                              </p:par>
                              <p:par>
                                <p:cTn fill="hold" nodeType="withEffect" presetClass="entr" presetID="2" presetSubtype="8">
                                  <p:stCondLst>
                                    <p:cond delay="0"/>
                                  </p:stCondLst>
                                  <p:childTnLst>
                                    <p:set>
                                      <p:cBhvr>
                                        <p:cTn dur="1" fill="hold">
                                          <p:stCondLst>
                                            <p:cond delay="0"/>
                                          </p:stCondLst>
                                        </p:cTn>
                                        <p:tgtEl>
                                          <p:spTgt spid="65"/>
                                        </p:tgtEl>
                                        <p:attrNameLst>
                                          <p:attrName>style.visibility</p:attrName>
                                        </p:attrNameLst>
                                      </p:cBhvr>
                                      <p:to>
                                        <p:strVal val="visible"/>
                                      </p:to>
                                    </p:set>
                                    <p:anim calcmode="lin" valueType="num">
                                      <p:cBhvr additive="base">
                                        <p:cTn dur="1000"/>
                                        <p:tgtEl>
                                          <p:spTgt spid="65"/>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1000"/>
                                        <p:tgtEl>
                                          <p:spTgt spid="62"/>
                                        </p:tgtEl>
                                      </p:cBhvr>
                                    </p:animEffect>
                                  </p:childTnLst>
                                </p:cTn>
                              </p:par>
                              <p:par>
                                <p:cTn fill="hold" nodeType="with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1000"/>
                                        <p:tgtEl>
                                          <p:spTgt spid="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75" name="Shape 75"/>
        <p:cNvGrpSpPr/>
        <p:nvPr/>
      </p:nvGrpSpPr>
      <p:grpSpPr>
        <a:xfrm>
          <a:off x="0" y="0"/>
          <a:ext cx="0" cy="0"/>
          <a:chOff x="0" y="0"/>
          <a:chExt cx="0" cy="0"/>
        </a:xfrm>
      </p:grpSpPr>
      <p:sp>
        <p:nvSpPr>
          <p:cNvPr id="76" name="Google Shape;7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EB Garamond"/>
                <a:ea typeface="EB Garamond"/>
                <a:cs typeface="EB Garamond"/>
                <a:sym typeface="EB Garamond"/>
              </a:rPr>
              <a:t>Project Goals</a:t>
            </a:r>
            <a:endParaRPr/>
          </a:p>
        </p:txBody>
      </p:sp>
      <p:sp>
        <p:nvSpPr>
          <p:cNvPr id="77" name="Google Shape;7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Clr>
                <a:schemeClr val="dk1"/>
              </a:buClr>
              <a:buSzPts val="2400"/>
              <a:buFont typeface="EB Garamond"/>
              <a:buChar char="❖"/>
            </a:pPr>
            <a:r>
              <a:rPr lang="en" sz="2400">
                <a:solidFill>
                  <a:schemeClr val="dk1"/>
                </a:solidFill>
                <a:latin typeface="EB Garamond"/>
                <a:ea typeface="EB Garamond"/>
                <a:cs typeface="EB Garamond"/>
                <a:sym typeface="EB Garamond"/>
              </a:rPr>
              <a:t>Running the code correctly</a:t>
            </a:r>
            <a:endParaRPr sz="2400">
              <a:solidFill>
                <a:schemeClr val="dk1"/>
              </a:solidFill>
              <a:latin typeface="EB Garamond"/>
              <a:ea typeface="EB Garamond"/>
              <a:cs typeface="EB Garamond"/>
              <a:sym typeface="EB Garamond"/>
            </a:endParaRPr>
          </a:p>
          <a:p>
            <a:pPr indent="-381000" lvl="0" marL="457200" rtl="0" algn="l">
              <a:spcBef>
                <a:spcPts val="0"/>
              </a:spcBef>
              <a:spcAft>
                <a:spcPts val="0"/>
              </a:spcAft>
              <a:buClr>
                <a:schemeClr val="dk1"/>
              </a:buClr>
              <a:buSzPts val="2400"/>
              <a:buFont typeface="EB Garamond"/>
              <a:buChar char="❖"/>
            </a:pPr>
            <a:r>
              <a:rPr lang="en" sz="2400">
                <a:solidFill>
                  <a:schemeClr val="dk1"/>
                </a:solidFill>
                <a:latin typeface="EB Garamond"/>
                <a:ea typeface="EB Garamond"/>
                <a:cs typeface="EB Garamond"/>
                <a:sym typeface="EB Garamond"/>
              </a:rPr>
              <a:t>Producing a presentable graph and slides </a:t>
            </a:r>
            <a:endParaRPr sz="2400">
              <a:solidFill>
                <a:schemeClr val="dk1"/>
              </a:solidFill>
              <a:latin typeface="EB Garamond"/>
              <a:ea typeface="EB Garamond"/>
              <a:cs typeface="EB Garamond"/>
              <a:sym typeface="EB Garamond"/>
            </a:endParaRPr>
          </a:p>
          <a:p>
            <a:pPr indent="-381000" lvl="0" marL="457200" rtl="0" algn="l">
              <a:spcBef>
                <a:spcPts val="0"/>
              </a:spcBef>
              <a:spcAft>
                <a:spcPts val="0"/>
              </a:spcAft>
              <a:buClr>
                <a:schemeClr val="dk1"/>
              </a:buClr>
              <a:buSzPts val="2400"/>
              <a:buFont typeface="EB Garamond"/>
              <a:buChar char="❖"/>
            </a:pPr>
            <a:r>
              <a:rPr lang="en" sz="2400">
                <a:solidFill>
                  <a:schemeClr val="dk1"/>
                </a:solidFill>
                <a:latin typeface="EB Garamond"/>
                <a:ea typeface="EB Garamond"/>
                <a:cs typeface="EB Garamond"/>
                <a:sym typeface="EB Garamond"/>
              </a:rPr>
              <a:t>Learning about important earthquakes from the past </a:t>
            </a:r>
            <a:endParaRPr sz="2400">
              <a:solidFill>
                <a:schemeClr val="dk1"/>
              </a:solidFill>
              <a:latin typeface="EB Garamond"/>
              <a:ea typeface="EB Garamond"/>
              <a:cs typeface="EB Garamond"/>
              <a:sym typeface="EB Garamond"/>
            </a:endParaRPr>
          </a:p>
          <a:p>
            <a:pPr indent="-381000" lvl="0" marL="457200" rtl="0" algn="l">
              <a:spcBef>
                <a:spcPts val="0"/>
              </a:spcBef>
              <a:spcAft>
                <a:spcPts val="0"/>
              </a:spcAft>
              <a:buClr>
                <a:schemeClr val="dk1"/>
              </a:buClr>
              <a:buSzPts val="2400"/>
              <a:buFont typeface="EB Garamond"/>
              <a:buChar char="❖"/>
            </a:pPr>
            <a:r>
              <a:rPr lang="en" sz="2400">
                <a:solidFill>
                  <a:schemeClr val="dk1"/>
                </a:solidFill>
                <a:latin typeface="EB Garamond"/>
                <a:ea typeface="EB Garamond"/>
                <a:cs typeface="EB Garamond"/>
                <a:sym typeface="EB Garamond"/>
              </a:rPr>
              <a:t>Learning about how earthquakes occur </a:t>
            </a:r>
            <a:endParaRPr sz="2400">
              <a:solidFill>
                <a:schemeClr val="dk1"/>
              </a:solidFill>
              <a:latin typeface="EB Garamond"/>
              <a:ea typeface="EB Garamond"/>
              <a:cs typeface="EB Garamond"/>
              <a:sym typeface="EB Garamond"/>
            </a:endParaRPr>
          </a:p>
          <a:p>
            <a:pPr indent="-381000" lvl="0" marL="457200" rtl="0" algn="l">
              <a:spcBef>
                <a:spcPts val="0"/>
              </a:spcBef>
              <a:spcAft>
                <a:spcPts val="0"/>
              </a:spcAft>
              <a:buClr>
                <a:schemeClr val="dk1"/>
              </a:buClr>
              <a:buSzPts val="2400"/>
              <a:buFont typeface="EB Garamond"/>
              <a:buChar char="❖"/>
            </a:pPr>
            <a:r>
              <a:rPr lang="en" sz="2400">
                <a:solidFill>
                  <a:schemeClr val="dk1"/>
                </a:solidFill>
                <a:latin typeface="EB Garamond"/>
                <a:ea typeface="EB Garamond"/>
                <a:cs typeface="EB Garamond"/>
                <a:sym typeface="EB Garamond"/>
              </a:rPr>
              <a:t>Collaborating with peers to work on a presentation and coding project  </a:t>
            </a:r>
            <a:endParaRPr sz="2400">
              <a:solidFill>
                <a:schemeClr val="dk1"/>
              </a:solidFill>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additive="base">
                                        <p:cTn dur="1000"/>
                                        <p:tgtEl>
                                          <p:spTgt spid="76"/>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77">
                                            <p:txEl>
                                              <p:pRg end="0" st="0"/>
                                            </p:txEl>
                                          </p:spTgt>
                                        </p:tgtEl>
                                        <p:attrNameLst>
                                          <p:attrName>style.visibility</p:attrName>
                                        </p:attrNameLst>
                                      </p:cBhvr>
                                      <p:to>
                                        <p:strVal val="visible"/>
                                      </p:to>
                                    </p:set>
                                    <p:anim calcmode="lin" valueType="num">
                                      <p:cBhvr additive="base">
                                        <p:cTn dur="1000"/>
                                        <p:tgtEl>
                                          <p:spTgt spid="77">
                                            <p:txEl>
                                              <p:pRg end="0" st="0"/>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8">
                                  <p:stCondLst>
                                    <p:cond delay="0"/>
                                  </p:stCondLst>
                                  <p:childTnLst>
                                    <p:set>
                                      <p:cBhvr>
                                        <p:cTn dur="1" fill="hold">
                                          <p:stCondLst>
                                            <p:cond delay="0"/>
                                          </p:stCondLst>
                                        </p:cTn>
                                        <p:tgtEl>
                                          <p:spTgt spid="77">
                                            <p:txEl>
                                              <p:pRg end="1" st="1"/>
                                            </p:txEl>
                                          </p:spTgt>
                                        </p:tgtEl>
                                        <p:attrNameLst>
                                          <p:attrName>style.visibility</p:attrName>
                                        </p:attrNameLst>
                                      </p:cBhvr>
                                      <p:to>
                                        <p:strVal val="visible"/>
                                      </p:to>
                                    </p:set>
                                    <p:anim calcmode="lin" valueType="num">
                                      <p:cBhvr additive="base">
                                        <p:cTn dur="1000"/>
                                        <p:tgtEl>
                                          <p:spTgt spid="77">
                                            <p:txEl>
                                              <p:pRg end="1" st="1"/>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3000"/>
                            </p:stCondLst>
                            <p:childTnLst>
                              <p:par>
                                <p:cTn fill="hold" nodeType="afterEffect" presetClass="entr" presetID="2" presetSubtype="8">
                                  <p:stCondLst>
                                    <p:cond delay="0"/>
                                  </p:stCondLst>
                                  <p:childTnLst>
                                    <p:set>
                                      <p:cBhvr>
                                        <p:cTn dur="1" fill="hold">
                                          <p:stCondLst>
                                            <p:cond delay="0"/>
                                          </p:stCondLst>
                                        </p:cTn>
                                        <p:tgtEl>
                                          <p:spTgt spid="77">
                                            <p:txEl>
                                              <p:pRg end="2" st="2"/>
                                            </p:txEl>
                                          </p:spTgt>
                                        </p:tgtEl>
                                        <p:attrNameLst>
                                          <p:attrName>style.visibility</p:attrName>
                                        </p:attrNameLst>
                                      </p:cBhvr>
                                      <p:to>
                                        <p:strVal val="visible"/>
                                      </p:to>
                                    </p:set>
                                    <p:anim calcmode="lin" valueType="num">
                                      <p:cBhvr additive="base">
                                        <p:cTn dur="1000"/>
                                        <p:tgtEl>
                                          <p:spTgt spid="77">
                                            <p:txEl>
                                              <p:pRg end="2" st="2"/>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4000"/>
                            </p:stCondLst>
                            <p:childTnLst>
                              <p:par>
                                <p:cTn fill="hold" nodeType="afterEffect" presetClass="entr" presetID="2" presetSubtype="8">
                                  <p:stCondLst>
                                    <p:cond delay="0"/>
                                  </p:stCondLst>
                                  <p:childTnLst>
                                    <p:set>
                                      <p:cBhvr>
                                        <p:cTn dur="1" fill="hold">
                                          <p:stCondLst>
                                            <p:cond delay="0"/>
                                          </p:stCondLst>
                                        </p:cTn>
                                        <p:tgtEl>
                                          <p:spTgt spid="77">
                                            <p:txEl>
                                              <p:pRg end="3" st="3"/>
                                            </p:txEl>
                                          </p:spTgt>
                                        </p:tgtEl>
                                        <p:attrNameLst>
                                          <p:attrName>style.visibility</p:attrName>
                                        </p:attrNameLst>
                                      </p:cBhvr>
                                      <p:to>
                                        <p:strVal val="visible"/>
                                      </p:to>
                                    </p:set>
                                    <p:anim calcmode="lin" valueType="num">
                                      <p:cBhvr additive="base">
                                        <p:cTn dur="1000"/>
                                        <p:tgtEl>
                                          <p:spTgt spid="77">
                                            <p:txEl>
                                              <p:pRg end="3" st="3"/>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5000"/>
                            </p:stCondLst>
                            <p:childTnLst>
                              <p:par>
                                <p:cTn fill="hold" nodeType="afterEffect" presetClass="entr" presetID="2" presetSubtype="8">
                                  <p:stCondLst>
                                    <p:cond delay="0"/>
                                  </p:stCondLst>
                                  <p:childTnLst>
                                    <p:set>
                                      <p:cBhvr>
                                        <p:cTn dur="1" fill="hold">
                                          <p:stCondLst>
                                            <p:cond delay="0"/>
                                          </p:stCondLst>
                                        </p:cTn>
                                        <p:tgtEl>
                                          <p:spTgt spid="77">
                                            <p:txEl>
                                              <p:pRg end="4" st="4"/>
                                            </p:txEl>
                                          </p:spTgt>
                                        </p:tgtEl>
                                        <p:attrNameLst>
                                          <p:attrName>style.visibility</p:attrName>
                                        </p:attrNameLst>
                                      </p:cBhvr>
                                      <p:to>
                                        <p:strVal val="visible"/>
                                      </p:to>
                                    </p:set>
                                    <p:anim calcmode="lin" valueType="num">
                                      <p:cBhvr additive="base">
                                        <p:cTn dur="1000"/>
                                        <p:tgtEl>
                                          <p:spTgt spid="77">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81" name="Shape 81"/>
        <p:cNvGrpSpPr/>
        <p:nvPr/>
      </p:nvGrpSpPr>
      <p:grpSpPr>
        <a:xfrm>
          <a:off x="0" y="0"/>
          <a:ext cx="0" cy="0"/>
          <a:chOff x="0" y="0"/>
          <a:chExt cx="0" cy="0"/>
        </a:xfrm>
      </p:grpSpPr>
      <p:sp>
        <p:nvSpPr>
          <p:cNvPr id="82" name="Google Shape;8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b="1" lang="en">
                <a:latin typeface="EB Garamond"/>
                <a:ea typeface="EB Garamond"/>
                <a:cs typeface="EB Garamond"/>
                <a:sym typeface="EB Garamond"/>
              </a:rPr>
              <a:t>Background</a:t>
            </a:r>
            <a:endParaRPr/>
          </a:p>
        </p:txBody>
      </p:sp>
      <p:sp>
        <p:nvSpPr>
          <p:cNvPr id="83" name="Google Shape;8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105000"/>
              </a:lnSpc>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Northridge, California (January 17, 1994)</a:t>
            </a:r>
            <a:endParaRPr>
              <a:solidFill>
                <a:schemeClr val="dk1"/>
              </a:solidFill>
              <a:latin typeface="EB Garamond"/>
              <a:ea typeface="EB Garamond"/>
              <a:cs typeface="EB Garamond"/>
              <a:sym typeface="EB Garamond"/>
            </a:endParaRPr>
          </a:p>
          <a:p>
            <a:pPr indent="-342900" lvl="1" marL="914400" rtl="0" algn="l">
              <a:lnSpc>
                <a:spcPct val="105000"/>
              </a:lnSpc>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6.7 magnitude</a:t>
            </a:r>
            <a:endParaRPr sz="1800">
              <a:solidFill>
                <a:schemeClr val="dk1"/>
              </a:solidFill>
              <a:latin typeface="EB Garamond"/>
              <a:ea typeface="EB Garamond"/>
              <a:cs typeface="EB Garamond"/>
              <a:sym typeface="EB Garamond"/>
            </a:endParaRPr>
          </a:p>
          <a:p>
            <a:pPr indent="-342900" lvl="1" marL="914400" rtl="0" algn="l">
              <a:lnSpc>
                <a:spcPct val="105000"/>
              </a:lnSpc>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7 deaths, 9000 injuries, and $15 billion damage costs</a:t>
            </a:r>
            <a:endParaRPr sz="1800">
              <a:solidFill>
                <a:schemeClr val="dk1"/>
              </a:solidFill>
              <a:latin typeface="EB Garamond"/>
              <a:ea typeface="EB Garamond"/>
              <a:cs typeface="EB Garamond"/>
              <a:sym typeface="EB Garamond"/>
            </a:endParaRPr>
          </a:p>
          <a:p>
            <a:pPr indent="-342900" lvl="2" marL="1371600" rtl="0" algn="l">
              <a:lnSpc>
                <a:spcPct val="105000"/>
              </a:lnSpc>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“slip” on a thrust fault </a:t>
            </a:r>
            <a:endParaRPr sz="1800">
              <a:solidFill>
                <a:schemeClr val="dk1"/>
              </a:solidFill>
              <a:latin typeface="EB Garamond"/>
              <a:ea typeface="EB Garamond"/>
              <a:cs typeface="EB Garamond"/>
              <a:sym typeface="EB Garamond"/>
            </a:endParaRPr>
          </a:p>
          <a:p>
            <a:pPr indent="-342900" lvl="0" marL="457200" rtl="0" algn="l">
              <a:lnSpc>
                <a:spcPct val="105000"/>
              </a:lnSpc>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Loma Prieta (July 9, 1989)</a:t>
            </a:r>
            <a:endParaRPr>
              <a:solidFill>
                <a:schemeClr val="dk1"/>
              </a:solidFill>
              <a:latin typeface="EB Garamond"/>
              <a:ea typeface="EB Garamond"/>
              <a:cs typeface="EB Garamond"/>
              <a:sym typeface="EB Garamond"/>
            </a:endParaRPr>
          </a:p>
          <a:p>
            <a:pPr indent="-342900" lvl="1" marL="914400" rtl="0" algn="l">
              <a:lnSpc>
                <a:spcPct val="105000"/>
              </a:lnSpc>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4.3 magnitude </a:t>
            </a:r>
            <a:endParaRPr sz="1800">
              <a:solidFill>
                <a:schemeClr val="dk1"/>
              </a:solidFill>
              <a:latin typeface="EB Garamond"/>
              <a:ea typeface="EB Garamond"/>
              <a:cs typeface="EB Garamond"/>
              <a:sym typeface="EB Garamond"/>
            </a:endParaRPr>
          </a:p>
          <a:p>
            <a:pPr indent="-342900" lvl="1" marL="914400" rtl="0" algn="l">
              <a:lnSpc>
                <a:spcPct val="105000"/>
              </a:lnSpc>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62 deaths, 3757 injuries, and &lt;$6 billion damage costs</a:t>
            </a:r>
            <a:endParaRPr sz="1800">
              <a:solidFill>
                <a:schemeClr val="dk1"/>
              </a:solidFill>
              <a:latin typeface="EB Garamond"/>
              <a:ea typeface="EB Garamond"/>
              <a:cs typeface="EB Garamond"/>
              <a:sym typeface="EB Garamond"/>
            </a:endParaRPr>
          </a:p>
          <a:p>
            <a:pPr indent="-342900" lvl="2" marL="1371600" rtl="0" algn="l">
              <a:lnSpc>
                <a:spcPct val="105000"/>
              </a:lnSpc>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The result of the movement in the San Andreas Fault</a:t>
            </a:r>
            <a:endParaRPr sz="1800">
              <a:solidFill>
                <a:schemeClr val="dk1"/>
              </a:solidFill>
              <a:latin typeface="EB Garamond"/>
              <a:ea typeface="EB Garamond"/>
              <a:cs typeface="EB Garamond"/>
              <a:sym typeface="EB Garamond"/>
            </a:endParaRPr>
          </a:p>
          <a:p>
            <a:pPr indent="-342900" lvl="0" marL="457200" rtl="0" algn="l">
              <a:lnSpc>
                <a:spcPct val="105000"/>
              </a:lnSpc>
              <a:spcBef>
                <a:spcPts val="0"/>
              </a:spcBef>
              <a:spcAft>
                <a:spcPts val="0"/>
              </a:spcAft>
              <a:buClr>
                <a:schemeClr val="dk1"/>
              </a:buClr>
              <a:buSzPts val="1800"/>
              <a:buFont typeface="EB Garamond"/>
              <a:buChar char="❖"/>
            </a:pPr>
            <a:r>
              <a:rPr lang="en">
                <a:solidFill>
                  <a:schemeClr val="dk1"/>
                </a:solidFill>
                <a:latin typeface="EB Garamond"/>
                <a:ea typeface="EB Garamond"/>
                <a:cs typeface="EB Garamond"/>
                <a:sym typeface="EB Garamond"/>
              </a:rPr>
              <a:t>Alaska  (March 27, 1964)</a:t>
            </a:r>
            <a:endParaRPr>
              <a:solidFill>
                <a:schemeClr val="dk1"/>
              </a:solidFill>
              <a:latin typeface="EB Garamond"/>
              <a:ea typeface="EB Garamond"/>
              <a:cs typeface="EB Garamond"/>
              <a:sym typeface="EB Garamond"/>
            </a:endParaRPr>
          </a:p>
          <a:p>
            <a:pPr indent="-342900" lvl="1" marL="914400" rtl="0" algn="l">
              <a:lnSpc>
                <a:spcPct val="105000"/>
              </a:lnSpc>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9.2 magnitude </a:t>
            </a:r>
            <a:endParaRPr sz="1800">
              <a:solidFill>
                <a:schemeClr val="dk1"/>
              </a:solidFill>
              <a:latin typeface="EB Garamond"/>
              <a:ea typeface="EB Garamond"/>
              <a:cs typeface="EB Garamond"/>
              <a:sym typeface="EB Garamond"/>
            </a:endParaRPr>
          </a:p>
          <a:p>
            <a:pPr indent="-342900" lvl="1" marL="914400" rtl="0" algn="l">
              <a:lnSpc>
                <a:spcPct val="105000"/>
              </a:lnSpc>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131 deaths and $311 million damage costs</a:t>
            </a:r>
            <a:endParaRPr sz="1800">
              <a:solidFill>
                <a:schemeClr val="dk1"/>
              </a:solidFill>
              <a:latin typeface="EB Garamond"/>
              <a:ea typeface="EB Garamond"/>
              <a:cs typeface="EB Garamond"/>
              <a:sym typeface="EB Garamond"/>
            </a:endParaRPr>
          </a:p>
          <a:p>
            <a:pPr indent="-342900" lvl="2" marL="1371600" rtl="0" algn="l">
              <a:lnSpc>
                <a:spcPct val="105000"/>
              </a:lnSpc>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Convergent movement </a:t>
            </a:r>
            <a:endParaRPr sz="1800">
              <a:solidFill>
                <a:schemeClr val="dk1"/>
              </a:solidFill>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82"/>
                                        </p:tgtEl>
                                        <p:attrNameLst>
                                          <p:attrName>style.visibility</p:attrName>
                                        </p:attrNameLst>
                                      </p:cBhvr>
                                      <p:to>
                                        <p:strVal val="visible"/>
                                      </p:to>
                                    </p:set>
                                    <p:anim calcmode="lin" valueType="num">
                                      <p:cBhvr additive="base">
                                        <p:cTn dur="1000"/>
                                        <p:tgtEl>
                                          <p:spTgt spid="8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83">
                                            <p:txEl>
                                              <p:pRg end="0" st="0"/>
                                            </p:txEl>
                                          </p:spTgt>
                                        </p:tgtEl>
                                        <p:attrNameLst>
                                          <p:attrName>style.visibility</p:attrName>
                                        </p:attrNameLst>
                                      </p:cBhvr>
                                      <p:to>
                                        <p:strVal val="visible"/>
                                      </p:to>
                                    </p:set>
                                    <p:anim calcmode="lin" valueType="num">
                                      <p:cBhvr additive="base">
                                        <p:cTn dur="1000"/>
                                        <p:tgtEl>
                                          <p:spTgt spid="83">
                                            <p:txEl>
                                              <p:pRg end="0" st="0"/>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4">
                                  <p:stCondLst>
                                    <p:cond delay="0"/>
                                  </p:stCondLst>
                                  <p:childTnLst>
                                    <p:set>
                                      <p:cBhvr>
                                        <p:cTn dur="1" fill="hold">
                                          <p:stCondLst>
                                            <p:cond delay="0"/>
                                          </p:stCondLst>
                                        </p:cTn>
                                        <p:tgtEl>
                                          <p:spTgt spid="83">
                                            <p:txEl>
                                              <p:pRg end="1" st="1"/>
                                            </p:txEl>
                                          </p:spTgt>
                                        </p:tgtEl>
                                        <p:attrNameLst>
                                          <p:attrName>style.visibility</p:attrName>
                                        </p:attrNameLst>
                                      </p:cBhvr>
                                      <p:to>
                                        <p:strVal val="visible"/>
                                      </p:to>
                                    </p:set>
                                    <p:anim calcmode="lin" valueType="num">
                                      <p:cBhvr additive="base">
                                        <p:cTn dur="1000"/>
                                        <p:tgtEl>
                                          <p:spTgt spid="83">
                                            <p:txEl>
                                              <p:pRg end="1" st="1"/>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3000"/>
                            </p:stCondLst>
                            <p:childTnLst>
                              <p:par>
                                <p:cTn fill="hold" nodeType="afterEffect" presetClass="entr" presetID="2" presetSubtype="4">
                                  <p:stCondLst>
                                    <p:cond delay="0"/>
                                  </p:stCondLst>
                                  <p:childTnLst>
                                    <p:set>
                                      <p:cBhvr>
                                        <p:cTn dur="1" fill="hold">
                                          <p:stCondLst>
                                            <p:cond delay="0"/>
                                          </p:stCondLst>
                                        </p:cTn>
                                        <p:tgtEl>
                                          <p:spTgt spid="83">
                                            <p:txEl>
                                              <p:pRg end="2" st="2"/>
                                            </p:txEl>
                                          </p:spTgt>
                                        </p:tgtEl>
                                        <p:attrNameLst>
                                          <p:attrName>style.visibility</p:attrName>
                                        </p:attrNameLst>
                                      </p:cBhvr>
                                      <p:to>
                                        <p:strVal val="visible"/>
                                      </p:to>
                                    </p:set>
                                    <p:anim calcmode="lin" valueType="num">
                                      <p:cBhvr additive="base">
                                        <p:cTn dur="1000"/>
                                        <p:tgtEl>
                                          <p:spTgt spid="83">
                                            <p:txEl>
                                              <p:pRg end="2" st="2"/>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4000"/>
                            </p:stCondLst>
                            <p:childTnLst>
                              <p:par>
                                <p:cTn fill="hold" nodeType="afterEffect" presetClass="entr" presetID="2" presetSubtype="4">
                                  <p:stCondLst>
                                    <p:cond delay="0"/>
                                  </p:stCondLst>
                                  <p:childTnLst>
                                    <p:set>
                                      <p:cBhvr>
                                        <p:cTn dur="1" fill="hold">
                                          <p:stCondLst>
                                            <p:cond delay="0"/>
                                          </p:stCondLst>
                                        </p:cTn>
                                        <p:tgtEl>
                                          <p:spTgt spid="83">
                                            <p:txEl>
                                              <p:pRg end="3" st="3"/>
                                            </p:txEl>
                                          </p:spTgt>
                                        </p:tgtEl>
                                        <p:attrNameLst>
                                          <p:attrName>style.visibility</p:attrName>
                                        </p:attrNameLst>
                                      </p:cBhvr>
                                      <p:to>
                                        <p:strVal val="visible"/>
                                      </p:to>
                                    </p:set>
                                    <p:anim calcmode="lin" valueType="num">
                                      <p:cBhvr additive="base">
                                        <p:cTn dur="1000"/>
                                        <p:tgtEl>
                                          <p:spTgt spid="83">
                                            <p:txEl>
                                              <p:pRg end="3" st="3"/>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5000"/>
                            </p:stCondLst>
                            <p:childTnLst>
                              <p:par>
                                <p:cTn fill="hold" nodeType="afterEffect" presetClass="entr" presetID="2" presetSubtype="4">
                                  <p:stCondLst>
                                    <p:cond delay="0"/>
                                  </p:stCondLst>
                                  <p:childTnLst>
                                    <p:set>
                                      <p:cBhvr>
                                        <p:cTn dur="1" fill="hold">
                                          <p:stCondLst>
                                            <p:cond delay="0"/>
                                          </p:stCondLst>
                                        </p:cTn>
                                        <p:tgtEl>
                                          <p:spTgt spid="83">
                                            <p:txEl>
                                              <p:pRg end="4" st="4"/>
                                            </p:txEl>
                                          </p:spTgt>
                                        </p:tgtEl>
                                        <p:attrNameLst>
                                          <p:attrName>style.visibility</p:attrName>
                                        </p:attrNameLst>
                                      </p:cBhvr>
                                      <p:to>
                                        <p:strVal val="visible"/>
                                      </p:to>
                                    </p:set>
                                    <p:anim calcmode="lin" valueType="num">
                                      <p:cBhvr additive="base">
                                        <p:cTn dur="1000"/>
                                        <p:tgtEl>
                                          <p:spTgt spid="83">
                                            <p:txEl>
                                              <p:pRg end="4" st="4"/>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6000"/>
                            </p:stCondLst>
                            <p:childTnLst>
                              <p:par>
                                <p:cTn fill="hold" nodeType="afterEffect" presetClass="entr" presetID="2" presetSubtype="4">
                                  <p:stCondLst>
                                    <p:cond delay="0"/>
                                  </p:stCondLst>
                                  <p:childTnLst>
                                    <p:set>
                                      <p:cBhvr>
                                        <p:cTn dur="1" fill="hold">
                                          <p:stCondLst>
                                            <p:cond delay="0"/>
                                          </p:stCondLst>
                                        </p:cTn>
                                        <p:tgtEl>
                                          <p:spTgt spid="83">
                                            <p:txEl>
                                              <p:pRg end="5" st="5"/>
                                            </p:txEl>
                                          </p:spTgt>
                                        </p:tgtEl>
                                        <p:attrNameLst>
                                          <p:attrName>style.visibility</p:attrName>
                                        </p:attrNameLst>
                                      </p:cBhvr>
                                      <p:to>
                                        <p:strVal val="visible"/>
                                      </p:to>
                                    </p:set>
                                    <p:anim calcmode="lin" valueType="num">
                                      <p:cBhvr additive="base">
                                        <p:cTn dur="1000"/>
                                        <p:tgtEl>
                                          <p:spTgt spid="83">
                                            <p:txEl>
                                              <p:pRg end="5" st="5"/>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7000"/>
                            </p:stCondLst>
                            <p:childTnLst>
                              <p:par>
                                <p:cTn fill="hold" nodeType="afterEffect" presetClass="entr" presetID="2" presetSubtype="4">
                                  <p:stCondLst>
                                    <p:cond delay="0"/>
                                  </p:stCondLst>
                                  <p:childTnLst>
                                    <p:set>
                                      <p:cBhvr>
                                        <p:cTn dur="1" fill="hold">
                                          <p:stCondLst>
                                            <p:cond delay="0"/>
                                          </p:stCondLst>
                                        </p:cTn>
                                        <p:tgtEl>
                                          <p:spTgt spid="83">
                                            <p:txEl>
                                              <p:pRg end="6" st="6"/>
                                            </p:txEl>
                                          </p:spTgt>
                                        </p:tgtEl>
                                        <p:attrNameLst>
                                          <p:attrName>style.visibility</p:attrName>
                                        </p:attrNameLst>
                                      </p:cBhvr>
                                      <p:to>
                                        <p:strVal val="visible"/>
                                      </p:to>
                                    </p:set>
                                    <p:anim calcmode="lin" valueType="num">
                                      <p:cBhvr additive="base">
                                        <p:cTn dur="1000"/>
                                        <p:tgtEl>
                                          <p:spTgt spid="83">
                                            <p:txEl>
                                              <p:pRg end="6" st="6"/>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8000"/>
                            </p:stCondLst>
                            <p:childTnLst>
                              <p:par>
                                <p:cTn fill="hold" nodeType="afterEffect" presetClass="entr" presetID="2" presetSubtype="4">
                                  <p:stCondLst>
                                    <p:cond delay="0"/>
                                  </p:stCondLst>
                                  <p:childTnLst>
                                    <p:set>
                                      <p:cBhvr>
                                        <p:cTn dur="1" fill="hold">
                                          <p:stCondLst>
                                            <p:cond delay="0"/>
                                          </p:stCondLst>
                                        </p:cTn>
                                        <p:tgtEl>
                                          <p:spTgt spid="83">
                                            <p:txEl>
                                              <p:pRg end="7" st="7"/>
                                            </p:txEl>
                                          </p:spTgt>
                                        </p:tgtEl>
                                        <p:attrNameLst>
                                          <p:attrName>style.visibility</p:attrName>
                                        </p:attrNameLst>
                                      </p:cBhvr>
                                      <p:to>
                                        <p:strVal val="visible"/>
                                      </p:to>
                                    </p:set>
                                    <p:anim calcmode="lin" valueType="num">
                                      <p:cBhvr additive="base">
                                        <p:cTn dur="1000"/>
                                        <p:tgtEl>
                                          <p:spTgt spid="83">
                                            <p:txEl>
                                              <p:pRg end="7" st="7"/>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9000"/>
                            </p:stCondLst>
                            <p:childTnLst>
                              <p:par>
                                <p:cTn fill="hold" nodeType="afterEffect" presetClass="entr" presetID="2" presetSubtype="4">
                                  <p:stCondLst>
                                    <p:cond delay="0"/>
                                  </p:stCondLst>
                                  <p:childTnLst>
                                    <p:set>
                                      <p:cBhvr>
                                        <p:cTn dur="1" fill="hold">
                                          <p:stCondLst>
                                            <p:cond delay="0"/>
                                          </p:stCondLst>
                                        </p:cTn>
                                        <p:tgtEl>
                                          <p:spTgt spid="83">
                                            <p:txEl>
                                              <p:pRg end="8" st="8"/>
                                            </p:txEl>
                                          </p:spTgt>
                                        </p:tgtEl>
                                        <p:attrNameLst>
                                          <p:attrName>style.visibility</p:attrName>
                                        </p:attrNameLst>
                                      </p:cBhvr>
                                      <p:to>
                                        <p:strVal val="visible"/>
                                      </p:to>
                                    </p:set>
                                    <p:anim calcmode="lin" valueType="num">
                                      <p:cBhvr additive="base">
                                        <p:cTn dur="1000"/>
                                        <p:tgtEl>
                                          <p:spTgt spid="83">
                                            <p:txEl>
                                              <p:pRg end="8" st="8"/>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10000"/>
                            </p:stCondLst>
                            <p:childTnLst>
                              <p:par>
                                <p:cTn fill="hold" nodeType="afterEffect" presetClass="entr" presetID="2" presetSubtype="4">
                                  <p:stCondLst>
                                    <p:cond delay="0"/>
                                  </p:stCondLst>
                                  <p:childTnLst>
                                    <p:set>
                                      <p:cBhvr>
                                        <p:cTn dur="1" fill="hold">
                                          <p:stCondLst>
                                            <p:cond delay="0"/>
                                          </p:stCondLst>
                                        </p:cTn>
                                        <p:tgtEl>
                                          <p:spTgt spid="83">
                                            <p:txEl>
                                              <p:pRg end="9" st="9"/>
                                            </p:txEl>
                                          </p:spTgt>
                                        </p:tgtEl>
                                        <p:attrNameLst>
                                          <p:attrName>style.visibility</p:attrName>
                                        </p:attrNameLst>
                                      </p:cBhvr>
                                      <p:to>
                                        <p:strVal val="visible"/>
                                      </p:to>
                                    </p:set>
                                    <p:anim calcmode="lin" valueType="num">
                                      <p:cBhvr additive="base">
                                        <p:cTn dur="1000"/>
                                        <p:tgtEl>
                                          <p:spTgt spid="83">
                                            <p:txEl>
                                              <p:pRg end="9" st="9"/>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11000"/>
                            </p:stCondLst>
                            <p:childTnLst>
                              <p:par>
                                <p:cTn fill="hold" nodeType="afterEffect" presetClass="entr" presetID="2" presetSubtype="4">
                                  <p:stCondLst>
                                    <p:cond delay="0"/>
                                  </p:stCondLst>
                                  <p:childTnLst>
                                    <p:set>
                                      <p:cBhvr>
                                        <p:cTn dur="1" fill="hold">
                                          <p:stCondLst>
                                            <p:cond delay="0"/>
                                          </p:stCondLst>
                                        </p:cTn>
                                        <p:tgtEl>
                                          <p:spTgt spid="83">
                                            <p:txEl>
                                              <p:pRg end="10" st="10"/>
                                            </p:txEl>
                                          </p:spTgt>
                                        </p:tgtEl>
                                        <p:attrNameLst>
                                          <p:attrName>style.visibility</p:attrName>
                                        </p:attrNameLst>
                                      </p:cBhvr>
                                      <p:to>
                                        <p:strVal val="visible"/>
                                      </p:to>
                                    </p:set>
                                    <p:anim calcmode="lin" valueType="num">
                                      <p:cBhvr additive="base">
                                        <p:cTn dur="1000"/>
                                        <p:tgtEl>
                                          <p:spTgt spid="83">
                                            <p:txEl>
                                              <p:pRg end="10" st="10"/>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12000"/>
                            </p:stCondLst>
                            <p:childTnLst>
                              <p:par>
                                <p:cTn fill="hold" nodeType="afterEffect" presetClass="entr" presetID="2" presetSubtype="4">
                                  <p:stCondLst>
                                    <p:cond delay="0"/>
                                  </p:stCondLst>
                                  <p:childTnLst>
                                    <p:set>
                                      <p:cBhvr>
                                        <p:cTn dur="1" fill="hold">
                                          <p:stCondLst>
                                            <p:cond delay="0"/>
                                          </p:stCondLst>
                                        </p:cTn>
                                        <p:tgtEl>
                                          <p:spTgt spid="83">
                                            <p:txEl>
                                              <p:pRg end="11" st="11"/>
                                            </p:txEl>
                                          </p:spTgt>
                                        </p:tgtEl>
                                        <p:attrNameLst>
                                          <p:attrName>style.visibility</p:attrName>
                                        </p:attrNameLst>
                                      </p:cBhvr>
                                      <p:to>
                                        <p:strVal val="visible"/>
                                      </p:to>
                                    </p:set>
                                    <p:anim calcmode="lin" valueType="num">
                                      <p:cBhvr additive="base">
                                        <p:cTn dur="1000"/>
                                        <p:tgtEl>
                                          <p:spTgt spid="83">
                                            <p:txEl>
                                              <p:pRg end="11" st="11"/>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87" name="Shape 87"/>
        <p:cNvGrpSpPr/>
        <p:nvPr/>
      </p:nvGrpSpPr>
      <p:grpSpPr>
        <a:xfrm>
          <a:off x="0" y="0"/>
          <a:ext cx="0" cy="0"/>
          <a:chOff x="0" y="0"/>
          <a:chExt cx="0" cy="0"/>
        </a:xfrm>
      </p:grpSpPr>
      <p:sp>
        <p:nvSpPr>
          <p:cNvPr id="88" name="Google Shape;88;p17"/>
          <p:cNvSpPr txBox="1"/>
          <p:nvPr>
            <p:ph type="title"/>
          </p:nvPr>
        </p:nvSpPr>
        <p:spPr>
          <a:xfrm>
            <a:off x="311700" y="555600"/>
            <a:ext cx="31776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EB Garamond"/>
                <a:ea typeface="EB Garamond"/>
                <a:cs typeface="EB Garamond"/>
                <a:sym typeface="EB Garamond"/>
              </a:rPr>
              <a:t>Code to Selecting Data</a:t>
            </a:r>
            <a:endParaRPr b="1">
              <a:latin typeface="EB Garamond"/>
              <a:ea typeface="EB Garamond"/>
              <a:cs typeface="EB Garamond"/>
              <a:sym typeface="EB Garamond"/>
            </a:endParaRPr>
          </a:p>
        </p:txBody>
      </p:sp>
      <p:pic>
        <p:nvPicPr>
          <p:cNvPr id="89" name="Google Shape;89;p17"/>
          <p:cNvPicPr preferRelativeResize="0"/>
          <p:nvPr/>
        </p:nvPicPr>
        <p:blipFill>
          <a:blip r:embed="rId3">
            <a:alphaModFix/>
          </a:blip>
          <a:stretch>
            <a:fillRect/>
          </a:stretch>
        </p:blipFill>
        <p:spPr>
          <a:xfrm>
            <a:off x="4859450" y="2571746"/>
            <a:ext cx="3855400" cy="1833404"/>
          </a:xfrm>
          <a:prstGeom prst="rect">
            <a:avLst/>
          </a:prstGeom>
          <a:noFill/>
          <a:ln cap="flat" cmpd="sng" w="28575">
            <a:solidFill>
              <a:schemeClr val="dk1"/>
            </a:solidFill>
            <a:prstDash val="solid"/>
            <a:round/>
            <a:headEnd len="sm" w="sm" type="none"/>
            <a:tailEnd len="sm" w="sm" type="none"/>
          </a:ln>
        </p:spPr>
      </p:pic>
      <p:pic>
        <p:nvPicPr>
          <p:cNvPr id="90" name="Google Shape;90;p17"/>
          <p:cNvPicPr preferRelativeResize="0"/>
          <p:nvPr/>
        </p:nvPicPr>
        <p:blipFill>
          <a:blip r:embed="rId4">
            <a:alphaModFix/>
          </a:blip>
          <a:stretch>
            <a:fillRect/>
          </a:stretch>
        </p:blipFill>
        <p:spPr>
          <a:xfrm>
            <a:off x="4890125" y="1355825"/>
            <a:ext cx="3794050" cy="1005475"/>
          </a:xfrm>
          <a:prstGeom prst="rect">
            <a:avLst/>
          </a:prstGeom>
          <a:noFill/>
          <a:ln cap="flat" cmpd="sng" w="28575">
            <a:solidFill>
              <a:schemeClr val="dk1"/>
            </a:solidFill>
            <a:prstDash val="solid"/>
            <a:round/>
            <a:headEnd len="sm" w="sm" type="none"/>
            <a:tailEnd len="sm" w="sm" type="none"/>
          </a:ln>
        </p:spPr>
      </p:pic>
      <p:sp>
        <p:nvSpPr>
          <p:cNvPr id="91" name="Google Shape;91;p17"/>
          <p:cNvSpPr txBox="1"/>
          <p:nvPr/>
        </p:nvSpPr>
        <p:spPr>
          <a:xfrm>
            <a:off x="507625" y="1416275"/>
            <a:ext cx="4064400" cy="2401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EB Garamond"/>
              <a:buChar char="❖"/>
            </a:pPr>
            <a:r>
              <a:rPr lang="en" sz="1800">
                <a:latin typeface="EB Garamond"/>
                <a:ea typeface="EB Garamond"/>
                <a:cs typeface="EB Garamond"/>
                <a:sym typeface="EB Garamond"/>
              </a:rPr>
              <a:t>E</a:t>
            </a:r>
            <a:r>
              <a:rPr lang="en" sz="1800">
                <a:latin typeface="EB Garamond"/>
                <a:ea typeface="EB Garamond"/>
                <a:cs typeface="EB Garamond"/>
                <a:sym typeface="EB Garamond"/>
              </a:rPr>
              <a:t>mpty list for latitude and longitude values </a:t>
            </a:r>
            <a:endParaRPr sz="1800">
              <a:latin typeface="EB Garamond"/>
              <a:ea typeface="EB Garamond"/>
              <a:cs typeface="EB Garamond"/>
              <a:sym typeface="EB Garamond"/>
            </a:endParaRPr>
          </a:p>
          <a:p>
            <a:pPr indent="-342900" lvl="0" marL="457200" rtl="0" algn="l">
              <a:spcBef>
                <a:spcPts val="0"/>
              </a:spcBef>
              <a:spcAft>
                <a:spcPts val="0"/>
              </a:spcAft>
              <a:buSzPts val="1800"/>
              <a:buFont typeface="EB Garamond"/>
              <a:buChar char="❖"/>
            </a:pPr>
            <a:r>
              <a:rPr lang="en" sz="1800">
                <a:latin typeface="EB Garamond"/>
                <a:ea typeface="EB Garamond"/>
                <a:cs typeface="EB Garamond"/>
                <a:sym typeface="EB Garamond"/>
              </a:rPr>
              <a:t>For loops </a:t>
            </a:r>
            <a:r>
              <a:rPr lang="en" sz="1800">
                <a:latin typeface="EB Garamond"/>
                <a:ea typeface="EB Garamond"/>
                <a:cs typeface="EB Garamond"/>
                <a:sym typeface="EB Garamond"/>
              </a:rPr>
              <a:t>usage</a:t>
            </a:r>
            <a:r>
              <a:rPr lang="en" sz="1800">
                <a:latin typeface="EB Garamond"/>
                <a:ea typeface="EB Garamond"/>
                <a:cs typeface="EB Garamond"/>
                <a:sym typeface="EB Garamond"/>
              </a:rPr>
              <a:t> </a:t>
            </a:r>
            <a:endParaRPr sz="1800">
              <a:latin typeface="EB Garamond"/>
              <a:ea typeface="EB Garamond"/>
              <a:cs typeface="EB Garamond"/>
              <a:sym typeface="EB Garamond"/>
            </a:endParaRPr>
          </a:p>
          <a:p>
            <a:pPr indent="-342900" lvl="0" marL="457200" rtl="0" algn="l">
              <a:spcBef>
                <a:spcPts val="0"/>
              </a:spcBef>
              <a:spcAft>
                <a:spcPts val="0"/>
              </a:spcAft>
              <a:buSzPts val="1800"/>
              <a:buFont typeface="EB Garamond"/>
              <a:buChar char="❖"/>
            </a:pPr>
            <a:r>
              <a:rPr lang="en" sz="1800">
                <a:latin typeface="EB Garamond"/>
                <a:ea typeface="EB Garamond"/>
                <a:cs typeface="EB Garamond"/>
                <a:sym typeface="EB Garamond"/>
              </a:rPr>
              <a:t>If statement usage </a:t>
            </a:r>
            <a:endParaRPr sz="1800">
              <a:latin typeface="EB Garamond"/>
              <a:ea typeface="EB Garamond"/>
              <a:cs typeface="EB Garamond"/>
              <a:sym typeface="EB Garamond"/>
            </a:endParaRPr>
          </a:p>
          <a:p>
            <a:pPr indent="-342900" lvl="0" marL="457200" rtl="0" algn="l">
              <a:spcBef>
                <a:spcPts val="0"/>
              </a:spcBef>
              <a:spcAft>
                <a:spcPts val="0"/>
              </a:spcAft>
              <a:buSzPts val="1800"/>
              <a:buFont typeface="EB Garamond"/>
              <a:buChar char="❖"/>
            </a:pPr>
            <a:r>
              <a:rPr lang="en" sz="1800">
                <a:latin typeface="EB Garamond"/>
                <a:ea typeface="EB Garamond"/>
                <a:cs typeface="EB Garamond"/>
                <a:sym typeface="EB Garamond"/>
              </a:rPr>
              <a:t>Chose between the years 1960 and 2000</a:t>
            </a:r>
            <a:endParaRPr sz="1800">
              <a:latin typeface="EB Garamond"/>
              <a:ea typeface="EB Garamond"/>
              <a:cs typeface="EB Garamond"/>
              <a:sym typeface="EB Garamond"/>
            </a:endParaRPr>
          </a:p>
          <a:p>
            <a:pPr indent="-342900" lvl="0" marL="457200" rtl="0" algn="l">
              <a:spcBef>
                <a:spcPts val="0"/>
              </a:spcBef>
              <a:spcAft>
                <a:spcPts val="0"/>
              </a:spcAft>
              <a:buSzPts val="1800"/>
              <a:buFont typeface="EB Garamond"/>
              <a:buChar char="❖"/>
            </a:pPr>
            <a:r>
              <a:rPr lang="en" sz="1800">
                <a:latin typeface="EB Garamond"/>
                <a:ea typeface="EB Garamond"/>
                <a:cs typeface="EB Garamond"/>
                <a:sym typeface="EB Garamond"/>
              </a:rPr>
              <a:t>Added floats to the empty list</a:t>
            </a:r>
            <a:endParaRPr sz="1800">
              <a:latin typeface="EB Garamond"/>
              <a:ea typeface="EB Garamond"/>
              <a:cs typeface="EB Garamond"/>
              <a:sym typeface="EB Garamond"/>
            </a:endParaRPr>
          </a:p>
          <a:p>
            <a:pPr indent="-342900" lvl="0" marL="457200" rtl="0" algn="l">
              <a:spcBef>
                <a:spcPts val="0"/>
              </a:spcBef>
              <a:spcAft>
                <a:spcPts val="0"/>
              </a:spcAft>
              <a:buSzPts val="1800"/>
              <a:buFont typeface="EB Garamond"/>
              <a:buChar char="❖"/>
            </a:pPr>
            <a:r>
              <a:rPr lang="en" sz="1800">
                <a:latin typeface="EB Garamond"/>
                <a:ea typeface="EB Garamond"/>
                <a:cs typeface="EB Garamond"/>
                <a:sym typeface="EB Garamond"/>
              </a:rPr>
              <a:t>Region: 150</a:t>
            </a:r>
            <a:endParaRPr sz="1800">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88"/>
                                        </p:tgtEl>
                                        <p:attrNameLst>
                                          <p:attrName>style.visibility</p:attrName>
                                        </p:attrNameLst>
                                      </p:cBhvr>
                                      <p:to>
                                        <p:strVal val="visible"/>
                                      </p:to>
                                    </p:set>
                                    <p:anim calcmode="lin" valueType="num">
                                      <p:cBhvr additive="base">
                                        <p:cTn dur="1000"/>
                                        <p:tgtEl>
                                          <p:spTgt spid="88"/>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1">
                                            <p:txEl>
                                              <p:pRg end="0" st="0"/>
                                            </p:txEl>
                                          </p:spTgt>
                                        </p:tgtEl>
                                        <p:attrNameLst>
                                          <p:attrName>style.visibility</p:attrName>
                                        </p:attrNameLst>
                                      </p:cBhvr>
                                      <p:to>
                                        <p:strVal val="visible"/>
                                      </p:to>
                                    </p:set>
                                    <p:animEffect filter="fade" transition="in">
                                      <p:cBhvr>
                                        <p:cTn dur="1000"/>
                                        <p:tgtEl>
                                          <p:spTgt spid="91">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1">
                                            <p:txEl>
                                              <p:pRg end="1" st="1"/>
                                            </p:txEl>
                                          </p:spTgt>
                                        </p:tgtEl>
                                        <p:attrNameLst>
                                          <p:attrName>style.visibility</p:attrName>
                                        </p:attrNameLst>
                                      </p:cBhvr>
                                      <p:to>
                                        <p:strVal val="visible"/>
                                      </p:to>
                                    </p:set>
                                    <p:animEffect filter="fade" transition="in">
                                      <p:cBhvr>
                                        <p:cTn dur="1000"/>
                                        <p:tgtEl>
                                          <p:spTgt spid="91">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91">
                                            <p:txEl>
                                              <p:pRg end="2" st="2"/>
                                            </p:txEl>
                                          </p:spTgt>
                                        </p:tgtEl>
                                        <p:attrNameLst>
                                          <p:attrName>style.visibility</p:attrName>
                                        </p:attrNameLst>
                                      </p:cBhvr>
                                      <p:to>
                                        <p:strVal val="visible"/>
                                      </p:to>
                                    </p:set>
                                    <p:animEffect filter="fade" transition="in">
                                      <p:cBhvr>
                                        <p:cTn dur="1000"/>
                                        <p:tgtEl>
                                          <p:spTgt spid="91">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91">
                                            <p:txEl>
                                              <p:pRg end="3" st="3"/>
                                            </p:txEl>
                                          </p:spTgt>
                                        </p:tgtEl>
                                        <p:attrNameLst>
                                          <p:attrName>style.visibility</p:attrName>
                                        </p:attrNameLst>
                                      </p:cBhvr>
                                      <p:to>
                                        <p:strVal val="visible"/>
                                      </p:to>
                                    </p:set>
                                    <p:animEffect filter="fade" transition="in">
                                      <p:cBhvr>
                                        <p:cTn dur="1000"/>
                                        <p:tgtEl>
                                          <p:spTgt spid="91">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91">
                                            <p:txEl>
                                              <p:pRg end="4" st="4"/>
                                            </p:txEl>
                                          </p:spTgt>
                                        </p:tgtEl>
                                        <p:attrNameLst>
                                          <p:attrName>style.visibility</p:attrName>
                                        </p:attrNameLst>
                                      </p:cBhvr>
                                      <p:to>
                                        <p:strVal val="visible"/>
                                      </p:to>
                                    </p:set>
                                    <p:animEffect filter="fade" transition="in">
                                      <p:cBhvr>
                                        <p:cTn dur="1000"/>
                                        <p:tgtEl>
                                          <p:spTgt spid="91">
                                            <p:txEl>
                                              <p:pRg end="4" st="4"/>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91">
                                            <p:txEl>
                                              <p:pRg end="5" st="5"/>
                                            </p:txEl>
                                          </p:spTgt>
                                        </p:tgtEl>
                                        <p:attrNameLst>
                                          <p:attrName>style.visibility</p:attrName>
                                        </p:attrNameLst>
                                      </p:cBhvr>
                                      <p:to>
                                        <p:strVal val="visible"/>
                                      </p:to>
                                    </p:set>
                                    <p:animEffect filter="fade" transition="in">
                                      <p:cBhvr>
                                        <p:cTn dur="1000"/>
                                        <p:tgtEl>
                                          <p:spTgt spid="91">
                                            <p:txEl>
                                              <p:pRg end="5" st="5"/>
                                            </p:txEl>
                                          </p:spTgt>
                                        </p:tgtEl>
                                      </p:cBhvr>
                                    </p:animEffect>
                                  </p:childTnLst>
                                </p:cTn>
                              </p:par>
                              <p:par>
                                <p:cTn fill="hold" nodeType="withEffect" presetClass="entr" presetID="2" presetSubtype="8">
                                  <p:stCondLst>
                                    <p:cond delay="0"/>
                                  </p:stCondLst>
                                  <p:childTnLst>
                                    <p:set>
                                      <p:cBhvr>
                                        <p:cTn dur="1" fill="hold">
                                          <p:stCondLst>
                                            <p:cond delay="0"/>
                                          </p:stCondLst>
                                        </p:cTn>
                                        <p:tgtEl>
                                          <p:spTgt spid="90"/>
                                        </p:tgtEl>
                                        <p:attrNameLst>
                                          <p:attrName>style.visibility</p:attrName>
                                        </p:attrNameLst>
                                      </p:cBhvr>
                                      <p:to>
                                        <p:strVal val="visible"/>
                                      </p:to>
                                    </p:set>
                                    <p:anim calcmode="lin" valueType="num">
                                      <p:cBhvr additive="base">
                                        <p:cTn dur="1000"/>
                                        <p:tgtEl>
                                          <p:spTgt spid="9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additive="base">
                                        <p:cTn dur="1000"/>
                                        <p:tgtEl>
                                          <p:spTgt spid="8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95" name="Shape 95"/>
        <p:cNvGrpSpPr/>
        <p:nvPr/>
      </p:nvGrpSpPr>
      <p:grpSpPr>
        <a:xfrm>
          <a:off x="0" y="0"/>
          <a:ext cx="0" cy="0"/>
          <a:chOff x="0" y="0"/>
          <a:chExt cx="0" cy="0"/>
        </a:xfrm>
      </p:grpSpPr>
      <p:sp>
        <p:nvSpPr>
          <p:cNvPr id="96" name="Google Shape;96;p18"/>
          <p:cNvSpPr txBox="1"/>
          <p:nvPr>
            <p:ph type="title"/>
          </p:nvPr>
        </p:nvSpPr>
        <p:spPr>
          <a:xfrm>
            <a:off x="5732400" y="56505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EB Garamond"/>
                <a:ea typeface="EB Garamond"/>
                <a:cs typeface="EB Garamond"/>
                <a:sym typeface="EB Garamond"/>
              </a:rPr>
              <a:t>Code to NA Map</a:t>
            </a:r>
            <a:endParaRPr b="1">
              <a:latin typeface="EB Garamond"/>
              <a:ea typeface="EB Garamond"/>
              <a:cs typeface="EB Garamond"/>
              <a:sym typeface="EB Garamond"/>
            </a:endParaRPr>
          </a:p>
        </p:txBody>
      </p:sp>
      <p:sp>
        <p:nvSpPr>
          <p:cNvPr id="97" name="Google Shape;97;p18"/>
          <p:cNvSpPr txBox="1"/>
          <p:nvPr>
            <p:ph idx="1" type="body"/>
          </p:nvPr>
        </p:nvSpPr>
        <p:spPr>
          <a:xfrm>
            <a:off x="4835500" y="1399050"/>
            <a:ext cx="3705000" cy="3179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Libraries used: matplotlib.plyplot</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Table type used: scatter plot </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X and Y Labels: longitudes, latitudes </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Lists used: </a:t>
            </a:r>
            <a:r>
              <a:rPr lang="en" sz="1800">
                <a:solidFill>
                  <a:schemeClr val="dk1"/>
                </a:solidFill>
                <a:latin typeface="EB Garamond"/>
                <a:ea typeface="EB Garamond"/>
                <a:cs typeface="EB Garamond"/>
                <a:sym typeface="EB Garamond"/>
              </a:rPr>
              <a:t>longitudes, latitudes </a:t>
            </a:r>
            <a:endParaRPr sz="1800">
              <a:solidFill>
                <a:schemeClr val="dk1"/>
              </a:solidFill>
              <a:latin typeface="EB Garamond"/>
              <a:ea typeface="EB Garamond"/>
              <a:cs typeface="EB Garamond"/>
              <a:sym typeface="EB Garamond"/>
            </a:endParaRPr>
          </a:p>
        </p:txBody>
      </p:sp>
      <p:pic>
        <p:nvPicPr>
          <p:cNvPr id="98" name="Google Shape;98;p18"/>
          <p:cNvPicPr preferRelativeResize="0"/>
          <p:nvPr/>
        </p:nvPicPr>
        <p:blipFill>
          <a:blip r:embed="rId3">
            <a:alphaModFix/>
          </a:blip>
          <a:stretch>
            <a:fillRect/>
          </a:stretch>
        </p:blipFill>
        <p:spPr>
          <a:xfrm>
            <a:off x="138625" y="1459725"/>
            <a:ext cx="4530699" cy="3058056"/>
          </a:xfrm>
          <a:prstGeom prst="rect">
            <a:avLst/>
          </a:prstGeom>
          <a:noFill/>
          <a:ln cap="flat" cmpd="sng" w="28575">
            <a:solidFill>
              <a:schemeClr val="dk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96"/>
                                        </p:tgtEl>
                                        <p:attrNameLst>
                                          <p:attrName>style.visibility</p:attrName>
                                        </p:attrNameLst>
                                      </p:cBhvr>
                                      <p:to>
                                        <p:strVal val="visible"/>
                                      </p:to>
                                    </p:set>
                                    <p:anim calcmode="lin" valueType="num">
                                      <p:cBhvr additive="base">
                                        <p:cTn dur="1000"/>
                                        <p:tgtEl>
                                          <p:spTgt spid="96"/>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7">
                                            <p:txEl>
                                              <p:pRg end="0" st="0"/>
                                            </p:txEl>
                                          </p:spTgt>
                                        </p:tgtEl>
                                        <p:attrNameLst>
                                          <p:attrName>style.visibility</p:attrName>
                                        </p:attrNameLst>
                                      </p:cBhvr>
                                      <p:to>
                                        <p:strVal val="visible"/>
                                      </p:to>
                                    </p:set>
                                    <p:animEffect filter="fade" transition="in">
                                      <p:cBhvr>
                                        <p:cTn dur="1000"/>
                                        <p:tgtEl>
                                          <p:spTgt spid="97">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7">
                                            <p:txEl>
                                              <p:pRg end="1" st="1"/>
                                            </p:txEl>
                                          </p:spTgt>
                                        </p:tgtEl>
                                        <p:attrNameLst>
                                          <p:attrName>style.visibility</p:attrName>
                                        </p:attrNameLst>
                                      </p:cBhvr>
                                      <p:to>
                                        <p:strVal val="visible"/>
                                      </p:to>
                                    </p:set>
                                    <p:animEffect filter="fade" transition="in">
                                      <p:cBhvr>
                                        <p:cTn dur="1000"/>
                                        <p:tgtEl>
                                          <p:spTgt spid="97">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97">
                                            <p:txEl>
                                              <p:pRg end="2" st="2"/>
                                            </p:txEl>
                                          </p:spTgt>
                                        </p:tgtEl>
                                        <p:attrNameLst>
                                          <p:attrName>style.visibility</p:attrName>
                                        </p:attrNameLst>
                                      </p:cBhvr>
                                      <p:to>
                                        <p:strVal val="visible"/>
                                      </p:to>
                                    </p:set>
                                    <p:animEffect filter="fade" transition="in">
                                      <p:cBhvr>
                                        <p:cTn dur="1000"/>
                                        <p:tgtEl>
                                          <p:spTgt spid="97">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97">
                                            <p:txEl>
                                              <p:pRg end="3" st="3"/>
                                            </p:txEl>
                                          </p:spTgt>
                                        </p:tgtEl>
                                        <p:attrNameLst>
                                          <p:attrName>style.visibility</p:attrName>
                                        </p:attrNameLst>
                                      </p:cBhvr>
                                      <p:to>
                                        <p:strVal val="visible"/>
                                      </p:to>
                                    </p:set>
                                    <p:animEffect filter="fade" transition="in">
                                      <p:cBhvr>
                                        <p:cTn dur="1000"/>
                                        <p:tgtEl>
                                          <p:spTgt spid="97">
                                            <p:txEl>
                                              <p:pRg end="3" st="3"/>
                                            </p:txEl>
                                          </p:spTgt>
                                        </p:tgtEl>
                                      </p:cBhvr>
                                    </p:animEffect>
                                  </p:childTnLst>
                                </p:cTn>
                              </p:par>
                              <p:par>
                                <p:cTn fill="hold" nodeType="withEffect" presetClass="entr" presetID="2" presetSubtype="2">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additive="base">
                                        <p:cTn dur="1000"/>
                                        <p:tgtEl>
                                          <p:spTgt spid="9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EB Garamond"/>
                <a:ea typeface="EB Garamond"/>
                <a:cs typeface="EB Garamond"/>
                <a:sym typeface="EB Garamond"/>
              </a:rPr>
              <a:t>NA Map</a:t>
            </a:r>
            <a:endParaRPr b="1">
              <a:latin typeface="EB Garamond"/>
              <a:ea typeface="EB Garamond"/>
              <a:cs typeface="EB Garamond"/>
              <a:sym typeface="EB Garamond"/>
            </a:endParaRPr>
          </a:p>
        </p:txBody>
      </p:sp>
      <p:sp>
        <p:nvSpPr>
          <p:cNvPr id="104" name="Google Shape;104;p19"/>
          <p:cNvSpPr txBox="1"/>
          <p:nvPr>
            <p:ph idx="1" type="body"/>
          </p:nvPr>
        </p:nvSpPr>
        <p:spPr>
          <a:xfrm>
            <a:off x="311700" y="1389600"/>
            <a:ext cx="4113300" cy="3179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101 earthquakes from 1960-2000</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Pink markers indicate earthquakes fitting our criteria </a:t>
            </a:r>
            <a:endParaRPr sz="1800">
              <a:solidFill>
                <a:schemeClr val="dk1"/>
              </a:solidFill>
              <a:latin typeface="EB Garamond"/>
              <a:ea typeface="EB Garamond"/>
              <a:cs typeface="EB Garamond"/>
              <a:sym typeface="EB Garamond"/>
            </a:endParaRPr>
          </a:p>
        </p:txBody>
      </p:sp>
      <p:pic>
        <p:nvPicPr>
          <p:cNvPr id="105" name="Google Shape;105;p19"/>
          <p:cNvPicPr preferRelativeResize="0"/>
          <p:nvPr/>
        </p:nvPicPr>
        <p:blipFill>
          <a:blip r:embed="rId3">
            <a:alphaModFix/>
          </a:blip>
          <a:stretch>
            <a:fillRect/>
          </a:stretch>
        </p:blipFill>
        <p:spPr>
          <a:xfrm>
            <a:off x="4238625" y="1692150"/>
            <a:ext cx="4414199" cy="2574292"/>
          </a:xfrm>
          <a:prstGeom prst="rect">
            <a:avLst/>
          </a:prstGeom>
          <a:noFill/>
          <a:ln cap="flat" cmpd="sng" w="9525">
            <a:solidFill>
              <a:schemeClr val="dk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03"/>
                                        </p:tgtEl>
                                        <p:attrNameLst>
                                          <p:attrName>style.visibility</p:attrName>
                                        </p:attrNameLst>
                                      </p:cBhvr>
                                      <p:to>
                                        <p:strVal val="visible"/>
                                      </p:to>
                                    </p:set>
                                    <p:anim calcmode="lin" valueType="num">
                                      <p:cBhvr additive="base">
                                        <p:cTn dur="1000"/>
                                        <p:tgtEl>
                                          <p:spTgt spid="10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104">
                                            <p:txEl>
                                              <p:pRg end="0" st="0"/>
                                            </p:txEl>
                                          </p:spTgt>
                                        </p:tgtEl>
                                        <p:attrNameLst>
                                          <p:attrName>style.visibility</p:attrName>
                                        </p:attrNameLst>
                                      </p:cBhvr>
                                      <p:to>
                                        <p:strVal val="visible"/>
                                      </p:to>
                                    </p:set>
                                    <p:anim calcmode="lin" valueType="num">
                                      <p:cBhvr additive="base">
                                        <p:cTn dur="1000"/>
                                        <p:tgtEl>
                                          <p:spTgt spid="104">
                                            <p:txEl>
                                              <p:pRg end="0" st="0"/>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2">
                                  <p:stCondLst>
                                    <p:cond delay="0"/>
                                  </p:stCondLst>
                                  <p:childTnLst>
                                    <p:set>
                                      <p:cBhvr>
                                        <p:cTn dur="1" fill="hold">
                                          <p:stCondLst>
                                            <p:cond delay="0"/>
                                          </p:stCondLst>
                                        </p:cTn>
                                        <p:tgtEl>
                                          <p:spTgt spid="104">
                                            <p:txEl>
                                              <p:pRg end="1" st="1"/>
                                            </p:txEl>
                                          </p:spTgt>
                                        </p:tgtEl>
                                        <p:attrNameLst>
                                          <p:attrName>style.visibility</p:attrName>
                                        </p:attrNameLst>
                                      </p:cBhvr>
                                      <p:to>
                                        <p:strVal val="visible"/>
                                      </p:to>
                                    </p:set>
                                    <p:anim calcmode="lin" valueType="num">
                                      <p:cBhvr additive="base">
                                        <p:cTn dur="1000"/>
                                        <p:tgtEl>
                                          <p:spTgt spid="104">
                                            <p:txEl>
                                              <p:pRg end="1" st="1"/>
                                            </p:txEl>
                                          </p:spTgt>
                                        </p:tgtEl>
                                        <p:attrNameLst>
                                          <p:attrName>ppt_x</p:attrName>
                                        </p:attrNameLst>
                                      </p:cBhvr>
                                      <p:tavLst>
                                        <p:tav fmla="" tm="0">
                                          <p:val>
                                            <p:strVal val="#ppt_x+1"/>
                                          </p:val>
                                        </p:tav>
                                        <p:tav fmla="" tm="100000">
                                          <p:val>
                                            <p:strVal val="#ppt_x"/>
                                          </p:val>
                                        </p:tav>
                                      </p:tavLst>
                                    </p:anim>
                                  </p:childTnLst>
                                </p:cTn>
                              </p:par>
                              <p:par>
                                <p:cTn fill="hold" nodeType="withEffect" presetClass="entr" presetID="23" presetSubtype="16">
                                  <p:stCondLst>
                                    <p:cond delay="0"/>
                                  </p:stCondLst>
                                  <p:childTnLst>
                                    <p:set>
                                      <p:cBhvr>
                                        <p:cTn dur="1" fill="hold">
                                          <p:stCondLst>
                                            <p:cond delay="0"/>
                                          </p:stCondLst>
                                        </p:cTn>
                                        <p:tgtEl>
                                          <p:spTgt spid="105"/>
                                        </p:tgtEl>
                                        <p:attrNameLst>
                                          <p:attrName>style.visibility</p:attrName>
                                        </p:attrNameLst>
                                      </p:cBhvr>
                                      <p:to>
                                        <p:strVal val="visible"/>
                                      </p:to>
                                    </p:set>
                                    <p:anim calcmode="lin" valueType="num">
                                      <p:cBhvr additive="base">
                                        <p:cTn dur="1000"/>
                                        <p:tgtEl>
                                          <p:spTgt spid="105"/>
                                        </p:tgtEl>
                                        <p:attrNameLst>
                                          <p:attrName>ppt_w</p:attrName>
                                        </p:attrNameLst>
                                      </p:cBhvr>
                                      <p:tavLst>
                                        <p:tav fmla="" tm="0">
                                          <p:val>
                                            <p:strVal val="0"/>
                                          </p:val>
                                        </p:tav>
                                        <p:tav fmla="" tm="100000">
                                          <p:val>
                                            <p:strVal val="#ppt_w"/>
                                          </p:val>
                                        </p:tav>
                                      </p:tavLst>
                                    </p:anim>
                                    <p:anim calcmode="lin" valueType="num">
                                      <p:cBhvr additive="base">
                                        <p:cTn dur="1000"/>
                                        <p:tgtEl>
                                          <p:spTgt spid="10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09" name="Shape 109"/>
        <p:cNvGrpSpPr/>
        <p:nvPr/>
      </p:nvGrpSpPr>
      <p:grpSpPr>
        <a:xfrm>
          <a:off x="0" y="0"/>
          <a:ext cx="0" cy="0"/>
          <a:chOff x="0" y="0"/>
          <a:chExt cx="0" cy="0"/>
        </a:xfrm>
      </p:grpSpPr>
      <p:sp>
        <p:nvSpPr>
          <p:cNvPr id="110" name="Google Shape;110;p20"/>
          <p:cNvSpPr txBox="1"/>
          <p:nvPr>
            <p:ph type="title"/>
          </p:nvPr>
        </p:nvSpPr>
        <p:spPr>
          <a:xfrm>
            <a:off x="5455225" y="5445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EB Garamond"/>
                <a:ea typeface="EB Garamond"/>
                <a:cs typeface="EB Garamond"/>
                <a:sym typeface="EB Garamond"/>
              </a:rPr>
              <a:t>Code to Plates Map</a:t>
            </a:r>
            <a:endParaRPr b="1">
              <a:latin typeface="EB Garamond"/>
              <a:ea typeface="EB Garamond"/>
              <a:cs typeface="EB Garamond"/>
              <a:sym typeface="EB Garamond"/>
            </a:endParaRPr>
          </a:p>
        </p:txBody>
      </p:sp>
      <p:sp>
        <p:nvSpPr>
          <p:cNvPr id="111" name="Google Shape;111;p20"/>
          <p:cNvSpPr txBox="1"/>
          <p:nvPr>
            <p:ph idx="1" type="body"/>
          </p:nvPr>
        </p:nvSpPr>
        <p:spPr>
          <a:xfrm>
            <a:off x="4835500" y="1399050"/>
            <a:ext cx="3705000" cy="3179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Libraries used: matplotlib.plyplot</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Table type used: scatter plot </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X and Y Labels: longitudes, latitudes </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Lists used: longitudes, latitudes </a:t>
            </a:r>
            <a:endParaRPr/>
          </a:p>
        </p:txBody>
      </p:sp>
      <p:pic>
        <p:nvPicPr>
          <p:cNvPr id="112" name="Google Shape;112;p20"/>
          <p:cNvPicPr preferRelativeResize="0"/>
          <p:nvPr/>
        </p:nvPicPr>
        <p:blipFill>
          <a:blip r:embed="rId3">
            <a:alphaModFix/>
          </a:blip>
          <a:stretch>
            <a:fillRect/>
          </a:stretch>
        </p:blipFill>
        <p:spPr>
          <a:xfrm>
            <a:off x="166325" y="1393625"/>
            <a:ext cx="4530701" cy="3190257"/>
          </a:xfrm>
          <a:prstGeom prst="rect">
            <a:avLst/>
          </a:prstGeom>
          <a:noFill/>
          <a:ln cap="flat" cmpd="sng" w="28575">
            <a:solidFill>
              <a:schemeClr val="dk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110"/>
                                        </p:tgtEl>
                                        <p:attrNameLst>
                                          <p:attrName>style.visibility</p:attrName>
                                        </p:attrNameLst>
                                      </p:cBhvr>
                                      <p:to>
                                        <p:strVal val="visible"/>
                                      </p:to>
                                    </p:set>
                                    <p:anim calcmode="lin" valueType="num">
                                      <p:cBhvr additive="base">
                                        <p:cTn dur="1000"/>
                                        <p:tgtEl>
                                          <p:spTgt spid="110"/>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111">
                                            <p:txEl>
                                              <p:pRg end="0" st="0"/>
                                            </p:txEl>
                                          </p:spTgt>
                                        </p:tgtEl>
                                        <p:attrNameLst>
                                          <p:attrName>style.visibility</p:attrName>
                                        </p:attrNameLst>
                                      </p:cBhvr>
                                      <p:to>
                                        <p:strVal val="visible"/>
                                      </p:to>
                                    </p:set>
                                    <p:anim calcmode="lin" valueType="num">
                                      <p:cBhvr additive="base">
                                        <p:cTn dur="1000"/>
                                        <p:tgtEl>
                                          <p:spTgt spid="111">
                                            <p:txEl>
                                              <p:pRg end="0" st="0"/>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8">
                                  <p:stCondLst>
                                    <p:cond delay="0"/>
                                  </p:stCondLst>
                                  <p:childTnLst>
                                    <p:set>
                                      <p:cBhvr>
                                        <p:cTn dur="1" fill="hold">
                                          <p:stCondLst>
                                            <p:cond delay="0"/>
                                          </p:stCondLst>
                                        </p:cTn>
                                        <p:tgtEl>
                                          <p:spTgt spid="111">
                                            <p:txEl>
                                              <p:pRg end="1" st="1"/>
                                            </p:txEl>
                                          </p:spTgt>
                                        </p:tgtEl>
                                        <p:attrNameLst>
                                          <p:attrName>style.visibility</p:attrName>
                                        </p:attrNameLst>
                                      </p:cBhvr>
                                      <p:to>
                                        <p:strVal val="visible"/>
                                      </p:to>
                                    </p:set>
                                    <p:anim calcmode="lin" valueType="num">
                                      <p:cBhvr additive="base">
                                        <p:cTn dur="1000"/>
                                        <p:tgtEl>
                                          <p:spTgt spid="111">
                                            <p:txEl>
                                              <p:pRg end="1" st="1"/>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3000"/>
                            </p:stCondLst>
                            <p:childTnLst>
                              <p:par>
                                <p:cTn fill="hold" nodeType="afterEffect" presetClass="entr" presetID="2" presetSubtype="8">
                                  <p:stCondLst>
                                    <p:cond delay="0"/>
                                  </p:stCondLst>
                                  <p:childTnLst>
                                    <p:set>
                                      <p:cBhvr>
                                        <p:cTn dur="1" fill="hold">
                                          <p:stCondLst>
                                            <p:cond delay="0"/>
                                          </p:stCondLst>
                                        </p:cTn>
                                        <p:tgtEl>
                                          <p:spTgt spid="111">
                                            <p:txEl>
                                              <p:pRg end="2" st="2"/>
                                            </p:txEl>
                                          </p:spTgt>
                                        </p:tgtEl>
                                        <p:attrNameLst>
                                          <p:attrName>style.visibility</p:attrName>
                                        </p:attrNameLst>
                                      </p:cBhvr>
                                      <p:to>
                                        <p:strVal val="visible"/>
                                      </p:to>
                                    </p:set>
                                    <p:anim calcmode="lin" valueType="num">
                                      <p:cBhvr additive="base">
                                        <p:cTn dur="1000"/>
                                        <p:tgtEl>
                                          <p:spTgt spid="111">
                                            <p:txEl>
                                              <p:pRg end="2" st="2"/>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4000"/>
                            </p:stCondLst>
                            <p:childTnLst>
                              <p:par>
                                <p:cTn fill="hold" nodeType="afterEffect" presetClass="entr" presetID="2" presetSubtype="8">
                                  <p:stCondLst>
                                    <p:cond delay="0"/>
                                  </p:stCondLst>
                                  <p:childTnLst>
                                    <p:set>
                                      <p:cBhvr>
                                        <p:cTn dur="1" fill="hold">
                                          <p:stCondLst>
                                            <p:cond delay="0"/>
                                          </p:stCondLst>
                                        </p:cTn>
                                        <p:tgtEl>
                                          <p:spTgt spid="111">
                                            <p:txEl>
                                              <p:pRg end="3" st="3"/>
                                            </p:txEl>
                                          </p:spTgt>
                                        </p:tgtEl>
                                        <p:attrNameLst>
                                          <p:attrName>style.visibility</p:attrName>
                                        </p:attrNameLst>
                                      </p:cBhvr>
                                      <p:to>
                                        <p:strVal val="visible"/>
                                      </p:to>
                                    </p:set>
                                    <p:anim calcmode="lin" valueType="num">
                                      <p:cBhvr additive="base">
                                        <p:cTn dur="1000"/>
                                        <p:tgtEl>
                                          <p:spTgt spid="111">
                                            <p:txEl>
                                              <p:pRg end="3" st="3"/>
                                            </p:txEl>
                                          </p:spTgt>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12"/>
                                        </p:tgtEl>
                                        <p:attrNameLst>
                                          <p:attrName>style.visibility</p:attrName>
                                        </p:attrNameLst>
                                      </p:cBhvr>
                                      <p:to>
                                        <p:strVal val="visible"/>
                                      </p:to>
                                    </p:set>
                                    <p:anim calcmode="lin" valueType="num">
                                      <p:cBhvr additive="base">
                                        <p:cTn dur="1000"/>
                                        <p:tgtEl>
                                          <p:spTgt spid="11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EB Garamond"/>
                <a:ea typeface="EB Garamond"/>
                <a:cs typeface="EB Garamond"/>
                <a:sym typeface="EB Garamond"/>
              </a:rPr>
              <a:t>Plates</a:t>
            </a:r>
            <a:r>
              <a:rPr b="1" lang="en">
                <a:latin typeface="EB Garamond"/>
                <a:ea typeface="EB Garamond"/>
                <a:cs typeface="EB Garamond"/>
                <a:sym typeface="EB Garamond"/>
              </a:rPr>
              <a:t> Map</a:t>
            </a:r>
            <a:endParaRPr b="1">
              <a:latin typeface="EB Garamond"/>
              <a:ea typeface="EB Garamond"/>
              <a:cs typeface="EB Garamond"/>
              <a:sym typeface="EB Garamond"/>
            </a:endParaRPr>
          </a:p>
        </p:txBody>
      </p:sp>
      <p:sp>
        <p:nvSpPr>
          <p:cNvPr id="118" name="Google Shape;118;p21"/>
          <p:cNvSpPr txBox="1"/>
          <p:nvPr>
            <p:ph idx="1" type="body"/>
          </p:nvPr>
        </p:nvSpPr>
        <p:spPr>
          <a:xfrm>
            <a:off x="311700" y="1389600"/>
            <a:ext cx="3743400" cy="3179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101 earthquakes from 1960-2000</a:t>
            </a:r>
            <a:endParaRPr sz="1800">
              <a:solidFill>
                <a:schemeClr val="dk1"/>
              </a:solidFill>
              <a:latin typeface="EB Garamond"/>
              <a:ea typeface="EB Garamond"/>
              <a:cs typeface="EB Garamond"/>
              <a:sym typeface="EB Garamond"/>
            </a:endParaRPr>
          </a:p>
          <a:p>
            <a:pPr indent="-342900" lvl="0" marL="457200" rtl="0" algn="l">
              <a:spcBef>
                <a:spcPts val="0"/>
              </a:spcBef>
              <a:spcAft>
                <a:spcPts val="0"/>
              </a:spcAft>
              <a:buClr>
                <a:schemeClr val="dk1"/>
              </a:buClr>
              <a:buSzPts val="1800"/>
              <a:buFont typeface="EB Garamond"/>
              <a:buChar char="❖"/>
            </a:pPr>
            <a:r>
              <a:rPr lang="en" sz="1800">
                <a:solidFill>
                  <a:schemeClr val="dk1"/>
                </a:solidFill>
                <a:latin typeface="EB Garamond"/>
                <a:ea typeface="EB Garamond"/>
                <a:cs typeface="EB Garamond"/>
                <a:sym typeface="EB Garamond"/>
              </a:rPr>
              <a:t>Pink markers indicate earthquakes fitting our criteria </a:t>
            </a:r>
            <a:endParaRPr sz="1800">
              <a:solidFill>
                <a:schemeClr val="dk1"/>
              </a:solidFill>
              <a:latin typeface="EB Garamond"/>
              <a:ea typeface="EB Garamond"/>
              <a:cs typeface="EB Garamond"/>
              <a:sym typeface="EB Garamond"/>
            </a:endParaRPr>
          </a:p>
        </p:txBody>
      </p:sp>
      <p:pic>
        <p:nvPicPr>
          <p:cNvPr id="119" name="Google Shape;119;p21"/>
          <p:cNvPicPr preferRelativeResize="0"/>
          <p:nvPr/>
        </p:nvPicPr>
        <p:blipFill>
          <a:blip r:embed="rId3">
            <a:alphaModFix/>
          </a:blip>
          <a:stretch>
            <a:fillRect/>
          </a:stretch>
        </p:blipFill>
        <p:spPr>
          <a:xfrm>
            <a:off x="4423075" y="1223850"/>
            <a:ext cx="4323950" cy="3345150"/>
          </a:xfrm>
          <a:prstGeom prst="rect">
            <a:avLst/>
          </a:prstGeom>
          <a:noFill/>
          <a:ln cap="flat" cmpd="sng" w="9525">
            <a:solidFill>
              <a:schemeClr val="dk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17"/>
                                        </p:tgtEl>
                                        <p:attrNameLst>
                                          <p:attrName>style.visibility</p:attrName>
                                        </p:attrNameLst>
                                      </p:cBhvr>
                                      <p:to>
                                        <p:strVal val="visible"/>
                                      </p:to>
                                    </p:set>
                                    <p:anim calcmode="lin" valueType="num">
                                      <p:cBhvr additive="base">
                                        <p:cTn dur="1000"/>
                                        <p:tgtEl>
                                          <p:spTgt spid="117"/>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18">
                                            <p:txEl>
                                              <p:pRg end="0" st="0"/>
                                            </p:txEl>
                                          </p:spTgt>
                                        </p:tgtEl>
                                        <p:attrNameLst>
                                          <p:attrName>style.visibility</p:attrName>
                                        </p:attrNameLst>
                                      </p:cBhvr>
                                      <p:to>
                                        <p:strVal val="visible"/>
                                      </p:to>
                                    </p:set>
                                    <p:animEffect filter="fade" transition="in">
                                      <p:cBhvr>
                                        <p:cTn dur="1000"/>
                                        <p:tgtEl>
                                          <p:spTgt spid="118">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18">
                                            <p:txEl>
                                              <p:pRg end="1" st="1"/>
                                            </p:txEl>
                                          </p:spTgt>
                                        </p:tgtEl>
                                        <p:attrNameLst>
                                          <p:attrName>style.visibility</p:attrName>
                                        </p:attrNameLst>
                                      </p:cBhvr>
                                      <p:to>
                                        <p:strVal val="visible"/>
                                      </p:to>
                                    </p:set>
                                    <p:animEffect filter="fade" transition="in">
                                      <p:cBhvr>
                                        <p:cTn dur="1000"/>
                                        <p:tgtEl>
                                          <p:spTgt spid="118">
                                            <p:txEl>
                                              <p:pRg end="1" st="1"/>
                                            </p:txEl>
                                          </p:spTgt>
                                        </p:tgtEl>
                                      </p:cBhvr>
                                    </p:animEffect>
                                  </p:childTnLst>
                                </p:cTn>
                              </p:par>
                              <p:par>
                                <p:cTn fill="hold" nodeType="withEffect" presetClass="entr" presetID="2" presetSubtype="8">
                                  <p:stCondLst>
                                    <p:cond delay="0"/>
                                  </p:stCondLst>
                                  <p:childTnLst>
                                    <p:set>
                                      <p:cBhvr>
                                        <p:cTn dur="1" fill="hold">
                                          <p:stCondLst>
                                            <p:cond delay="0"/>
                                          </p:stCondLst>
                                        </p:cTn>
                                        <p:tgtEl>
                                          <p:spTgt spid="119"/>
                                        </p:tgtEl>
                                        <p:attrNameLst>
                                          <p:attrName>style.visibility</p:attrName>
                                        </p:attrNameLst>
                                      </p:cBhvr>
                                      <p:to>
                                        <p:strVal val="visible"/>
                                      </p:to>
                                    </p:set>
                                    <p:anim calcmode="lin" valueType="num">
                                      <p:cBhvr additive="base">
                                        <p:cTn dur="1000"/>
                                        <p:tgtEl>
                                          <p:spTgt spid="11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